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89" r:id="rId2"/>
    <p:sldId id="403" r:id="rId3"/>
    <p:sldId id="406" r:id="rId4"/>
    <p:sldId id="390" r:id="rId5"/>
    <p:sldId id="408" r:id="rId6"/>
    <p:sldId id="424" r:id="rId7"/>
    <p:sldId id="415" r:id="rId8"/>
    <p:sldId id="423" r:id="rId9"/>
    <p:sldId id="410" r:id="rId10"/>
    <p:sldId id="425" r:id="rId11"/>
    <p:sldId id="416" r:id="rId12"/>
    <p:sldId id="358" r:id="rId13"/>
    <p:sldId id="427" r:id="rId14"/>
    <p:sldId id="428" r:id="rId15"/>
    <p:sldId id="419" r:id="rId16"/>
    <p:sldId id="420" r:id="rId17"/>
    <p:sldId id="417" r:id="rId18"/>
    <p:sldId id="422" r:id="rId19"/>
    <p:sldId id="287" r:id="rId2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  <a:srgbClr val="FF89FF"/>
    <a:srgbClr val="FFFFD8"/>
    <a:srgbClr val="FFFFC0"/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75451"/>
  </p:normalViewPr>
  <p:slideViewPr>
    <p:cSldViewPr snapToGrid="0" snapToObjects="1">
      <p:cViewPr varScale="1">
        <p:scale>
          <a:sx n="124" d="100"/>
          <a:sy n="124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21.png>
</file>

<file path=ppt/media/image22.png>
</file>

<file path=ppt/media/image25.png>
</file>

<file path=ppt/media/image26.tiff>
</file>

<file path=ppt/media/image27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CLASS: </a:t>
            </a:r>
          </a:p>
          <a:p>
            <a:r>
              <a:rPr lang="en-US" dirty="0"/>
              <a:t>  - Need to merge the conflict branch right before class.</a:t>
            </a:r>
          </a:p>
          <a:p>
            <a:r>
              <a:rPr lang="en-US" dirty="0"/>
              <a:t>  - This branch will change all of the lines that are touched by the round2 issues.</a:t>
            </a:r>
          </a:p>
          <a:p>
            <a:r>
              <a:rPr lang="en-US" dirty="0"/>
              <a:t>  - That will change everyone’s PR from</a:t>
            </a:r>
          </a:p>
          <a:p>
            <a:r>
              <a:rPr lang="en-US" dirty="0"/>
              <a:t>    - can be merged automatically</a:t>
            </a:r>
          </a:p>
          <a:p>
            <a:r>
              <a:rPr lang="en-US" dirty="0"/>
              <a:t>    - to contains conflicts.</a:t>
            </a:r>
          </a:p>
          <a:p>
            <a:endParaRPr lang="en-US" dirty="0"/>
          </a:p>
          <a:p>
            <a:r>
              <a:rPr lang="en-US" dirty="0"/>
              <a:t>In the activity due today you</a:t>
            </a:r>
          </a:p>
          <a:p>
            <a:r>
              <a:rPr lang="en-US" dirty="0"/>
              <a:t>  -addressed another issue</a:t>
            </a:r>
          </a:p>
          <a:p>
            <a:r>
              <a:rPr lang="en-US" dirty="0"/>
              <a:t>    - adding a link to the README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can happen when multiple changes conflict.</a:t>
            </a:r>
          </a:p>
          <a:p>
            <a:r>
              <a:rPr lang="en-US" dirty="0"/>
              <a:t>  - We have been careful to this point to ensure that each change was independent.</a:t>
            </a:r>
          </a:p>
          <a:p>
            <a:r>
              <a:rPr lang="en-US" dirty="0"/>
              <a:t>    - So your change did not affect anyone else's</a:t>
            </a:r>
          </a:p>
          <a:p>
            <a:r>
              <a:rPr lang="en-US" dirty="0"/>
              <a:t>    - And theirs did not affect yours.</a:t>
            </a:r>
          </a:p>
          <a:p>
            <a:r>
              <a:rPr lang="en-US" dirty="0"/>
              <a:t>  - But clearly with multiple people working asynchronously in a distributed community</a:t>
            </a:r>
          </a:p>
          <a:p>
            <a:r>
              <a:rPr lang="en-US" dirty="0"/>
              <a:t>    - it is possible that concurrent changes </a:t>
            </a:r>
          </a:p>
          <a:p>
            <a:r>
              <a:rPr lang="en-US" dirty="0"/>
              <a:t>    - by different people</a:t>
            </a:r>
          </a:p>
          <a:p>
            <a:r>
              <a:rPr lang="en-US" dirty="0"/>
              <a:t>    - will interact in was that conflict.</a:t>
            </a:r>
          </a:p>
          <a:p>
            <a:r>
              <a:rPr lang="en-US" dirty="0"/>
              <a:t>  - When we try to bring those changes together </a:t>
            </a:r>
          </a:p>
          <a:p>
            <a:r>
              <a:rPr lang="en-US" dirty="0"/>
              <a:t>    - They create what is called a </a:t>
            </a:r>
            <a:r>
              <a:rPr lang="en-US" b="1" dirty="0"/>
              <a:t>merge conflict.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Conflicting changes are shown with highlighting in addition to the color changes and underlining.</a:t>
            </a:r>
          </a:p>
          <a:p>
            <a:endParaRPr lang="en-US" dirty="0"/>
          </a:p>
          <a:p>
            <a:r>
              <a:rPr lang="en-US" dirty="0"/>
              <a:t>When there are conflicting changes, we get “Merge Conflicts”</a:t>
            </a:r>
          </a:p>
          <a:p>
            <a:r>
              <a:rPr lang="en-US" dirty="0"/>
              <a:t>  - That is there is a conflict between the changes that are being merged.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when: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 </a:t>
            </a:r>
            <a:r>
              <a:rPr lang="en-US" dirty="0" err="1"/>
              <a:t>oinky</a:t>
            </a:r>
            <a:r>
              <a:rPr lang="en-US" dirty="0"/>
              <a:t> oink or an oink oink or an </a:t>
            </a:r>
            <a:r>
              <a:rPr lang="en-US" dirty="0" err="1"/>
              <a:t>oinky</a:t>
            </a:r>
            <a:r>
              <a:rPr lang="en-US" dirty="0"/>
              <a:t>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there is no way for git to know.</a:t>
            </a:r>
          </a:p>
          <a:p>
            <a:r>
              <a:rPr lang="en-US" dirty="0"/>
              <a:t>    - the right choice depends on meaning.</a:t>
            </a:r>
          </a:p>
          <a:p>
            <a:r>
              <a:rPr lang="en-US" dirty="0"/>
              <a:t>  - So this type of conflict must be resolved manually.</a:t>
            </a:r>
          </a:p>
          <a:p>
            <a:endParaRPr lang="en-US" dirty="0"/>
          </a:p>
          <a:p>
            <a:r>
              <a:rPr lang="en-US" dirty="0"/>
              <a:t>Now the project managers could take the time to do this…</a:t>
            </a:r>
          </a:p>
          <a:p>
            <a:r>
              <a:rPr lang="en-US" dirty="0"/>
              <a:t>  - But</a:t>
            </a:r>
          </a:p>
          <a:p>
            <a:r>
              <a:rPr lang="en-US" dirty="0"/>
              <a:t>    - they are busy people</a:t>
            </a:r>
          </a:p>
          <a:p>
            <a:r>
              <a:rPr lang="en-US" dirty="0"/>
              <a:t>    - and you are the expert on the changes you are adding</a:t>
            </a:r>
          </a:p>
          <a:p>
            <a:r>
              <a:rPr lang="en-US" dirty="0"/>
              <a:t>  - So </a:t>
            </a:r>
          </a:p>
          <a:p>
            <a:r>
              <a:rPr lang="en-US" dirty="0"/>
              <a:t>    - </a:t>
            </a:r>
            <a:r>
              <a:rPr lang="en-US" b="1" dirty="0"/>
              <a:t>usually you will be asked to fix this.</a:t>
            </a:r>
          </a:p>
          <a:p>
            <a:r>
              <a:rPr lang="en-US" dirty="0"/>
              <a:t>    - That is also compatible with the idea that </a:t>
            </a:r>
          </a:p>
          <a:p>
            <a:r>
              <a:rPr lang="en-US" dirty="0"/>
              <a:t>      - The current main branch should be the starting point for all new work.</a:t>
            </a:r>
          </a:p>
          <a:p>
            <a:r>
              <a:rPr lang="en-US" dirty="0"/>
              <a:t>      - Basically, it is your responsibility to ensure that your changes are compatible with the current state of the main branch.</a:t>
            </a:r>
          </a:p>
          <a:p>
            <a:endParaRPr lang="en-US" dirty="0"/>
          </a:p>
          <a:p>
            <a:r>
              <a:rPr lang="en-US" dirty="0"/>
              <a:t>So what do you do?</a:t>
            </a:r>
          </a:p>
          <a:p>
            <a:r>
              <a:rPr lang="en-US" dirty="0"/>
              <a:t>  - Synch and merge the changes in main into your feature branch.</a:t>
            </a:r>
          </a:p>
        </p:txBody>
      </p:sp>
    </p:spTree>
    <p:extLst>
      <p:ext uri="{BB962C8B-B14F-4D97-AF65-F5344CB8AC3E}">
        <p14:creationId xmlns:p14="http://schemas.microsoft.com/office/powerpoint/2010/main" val="2215853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resolve the merge conflict you will need to</a:t>
            </a:r>
          </a:p>
          <a:p>
            <a:r>
              <a:rPr lang="en-US" dirty="0"/>
              <a:t>  - Get the updates to the upstream main </a:t>
            </a:r>
          </a:p>
          <a:p>
            <a:r>
              <a:rPr lang="en-US" dirty="0"/>
              <a:t>    - into your local repo</a:t>
            </a:r>
          </a:p>
          <a:p>
            <a:r>
              <a:rPr lang="en-US" dirty="0"/>
              <a:t>    - also good idea to push to origin</a:t>
            </a:r>
          </a:p>
          <a:p>
            <a:r>
              <a:rPr lang="en-US" dirty="0"/>
              <a:t>      - just to keep everything in synch.</a:t>
            </a:r>
          </a:p>
          <a:p>
            <a:endParaRPr lang="en-US" dirty="0"/>
          </a:p>
          <a:p>
            <a:r>
              <a:rPr lang="en-US" dirty="0"/>
              <a:t>Then you will resolve the merge conflict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in your local repo</a:t>
            </a:r>
          </a:p>
          <a:p>
            <a:r>
              <a:rPr lang="en-US" dirty="0"/>
              <a:t>  - on your machine</a:t>
            </a:r>
          </a:p>
          <a:p>
            <a:r>
              <a:rPr lang="en-US" dirty="0"/>
              <a:t>  - then push the result up to your origin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828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the upstream changes now in the main branch in your local repo</a:t>
            </a:r>
          </a:p>
          <a:p>
            <a:r>
              <a:rPr lang="en-US" dirty="0"/>
              <a:t>You resolve the conflict by</a:t>
            </a:r>
          </a:p>
          <a:p>
            <a:r>
              <a:rPr lang="en-US" dirty="0"/>
              <a:t>  - merging the changes </a:t>
            </a:r>
          </a:p>
          <a:p>
            <a:r>
              <a:rPr lang="en-US" dirty="0"/>
              <a:t>    - from the main branch</a:t>
            </a:r>
          </a:p>
          <a:p>
            <a:r>
              <a:rPr lang="en-US" dirty="0"/>
              <a:t>    - into your feature branch</a:t>
            </a:r>
          </a:p>
          <a:p>
            <a:endParaRPr lang="en-US" dirty="0"/>
          </a:p>
          <a:p>
            <a:r>
              <a:rPr lang="en-US" dirty="0"/>
              <a:t>For example, here:</a:t>
            </a:r>
          </a:p>
          <a:p>
            <a:r>
              <a:rPr lang="en-US" dirty="0"/>
              <a:t>  - piglet is taken from main (because piglets are cute)</a:t>
            </a:r>
          </a:p>
          <a:p>
            <a:r>
              <a:rPr lang="en-US" dirty="0"/>
              <a:t>  - the line “an oink oink” is blended from the two commits:</a:t>
            </a:r>
          </a:p>
          <a:p>
            <a:r>
              <a:rPr lang="en-US" dirty="0"/>
              <a:t>    - an is taken from the main branch (because it is better grammatically).</a:t>
            </a:r>
          </a:p>
          <a:p>
            <a:r>
              <a:rPr lang="en-US" dirty="0"/>
              <a:t>    - oink oink is taken from the feature branch (because the sounds are always the same in the song).</a:t>
            </a:r>
          </a:p>
          <a:p>
            <a:r>
              <a:rPr lang="en-US" dirty="0"/>
              <a:t>  - The merge commit not used a blending of the two colors to indicate the merge.</a:t>
            </a:r>
          </a:p>
          <a:p>
            <a:r>
              <a:rPr lang="en-US" dirty="0"/>
              <a:t>    - I.e. not a white ring like in the automatic merge earlier.</a:t>
            </a:r>
          </a:p>
          <a:p>
            <a:r>
              <a:rPr lang="en-US" dirty="0"/>
              <a:t>  - The merge commit is then added to the end of your feature branch.</a:t>
            </a:r>
          </a:p>
          <a:p>
            <a:endParaRPr lang="en-US" dirty="0"/>
          </a:p>
          <a:p>
            <a:r>
              <a:rPr lang="en-US" dirty="0"/>
              <a:t>Might seem backwards</a:t>
            </a:r>
          </a:p>
          <a:p>
            <a:r>
              <a:rPr lang="en-US" dirty="0"/>
              <a:t>  - We want the changes in main</a:t>
            </a:r>
          </a:p>
          <a:p>
            <a:r>
              <a:rPr lang="en-US" dirty="0"/>
              <a:t>  - Ask: Why not merge into the main branch?</a:t>
            </a:r>
          </a:p>
          <a:p>
            <a:r>
              <a:rPr lang="en-US" dirty="0"/>
              <a:t>    - recall that we don’t ever merge into main</a:t>
            </a:r>
          </a:p>
          <a:p>
            <a:r>
              <a:rPr lang="en-US" dirty="0"/>
              <a:t>    - we leave that to the maintainers</a:t>
            </a:r>
          </a:p>
          <a:p>
            <a:r>
              <a:rPr lang="en-US" dirty="0"/>
              <a:t>    - If we don’t, then we get into the problem were we can’t fast forward our main branch from the upstream.</a:t>
            </a:r>
          </a:p>
          <a:p>
            <a:endParaRPr lang="en-US" dirty="0"/>
          </a:p>
          <a:p>
            <a:r>
              <a:rPr lang="en-US" dirty="0"/>
              <a:t>By doing the merge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We have told git how we want conflicts between the blue and fuchsia commits to be resolved.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The blue/fuchsia merge commit contains that information.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Doing so ensures that the maintainers will now be able to merge the feature branch automatically.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practice:</a:t>
            </a:r>
          </a:p>
          <a:p>
            <a:r>
              <a:rPr lang="en-US" dirty="0"/>
              <a:t>  - Consider this small python program…</a:t>
            </a:r>
          </a:p>
          <a:p>
            <a:r>
              <a:rPr lang="en-US" dirty="0"/>
              <a:t>    - What is it trying to do?</a:t>
            </a:r>
          </a:p>
          <a:p>
            <a:endParaRPr lang="en-US" dirty="0"/>
          </a:p>
          <a:p>
            <a:r>
              <a:rPr lang="en-US" dirty="0"/>
              <a:t>Use these branches and the given best common ancestor.</a:t>
            </a:r>
          </a:p>
          <a:p>
            <a:r>
              <a:rPr lang="en-US" dirty="0"/>
              <a:t>  - Identify all of the non-conflicting and conflicting changes that exist in the feature branch and the main branch.</a:t>
            </a:r>
          </a:p>
          <a:p>
            <a:endParaRPr lang="en-US" dirty="0"/>
          </a:p>
          <a:p>
            <a:r>
              <a:rPr lang="en-US" dirty="0"/>
              <a:t>One good approach:</a:t>
            </a:r>
          </a:p>
          <a:p>
            <a:r>
              <a:rPr lang="en-US" dirty="0"/>
              <a:t>  - Identify all of the changes between </a:t>
            </a:r>
          </a:p>
          <a:p>
            <a:r>
              <a:rPr lang="en-US" dirty="0"/>
              <a:t>    - the feature branch and best common ancestor.</a:t>
            </a:r>
          </a:p>
          <a:p>
            <a:r>
              <a:rPr lang="en-US" dirty="0"/>
              <a:t>    - the main branch and best common ancestor.  </a:t>
            </a:r>
          </a:p>
          <a:p>
            <a:r>
              <a:rPr lang="en-US" dirty="0"/>
              <a:t>  - Then identify any conflicting changes</a:t>
            </a:r>
          </a:p>
          <a:p>
            <a:r>
              <a:rPr lang="en-US" dirty="0"/>
              <a:t>    - lines that have changed in both the feature branch and the main branch.</a:t>
            </a:r>
          </a:p>
          <a:p>
            <a:endParaRPr lang="en-US" dirty="0"/>
          </a:p>
          <a:p>
            <a:r>
              <a:rPr lang="en-US" dirty="0"/>
              <a:t>Again… just using lines here is a little bit of an oversimplification of the process that git uses to find conflicts.</a:t>
            </a:r>
          </a:p>
          <a:p>
            <a:r>
              <a:rPr lang="en-US" dirty="0"/>
              <a:t>  - but it is conceptually accurate enough for most purposes.</a:t>
            </a:r>
          </a:p>
          <a:p>
            <a:r>
              <a:rPr lang="en-US" dirty="0"/>
              <a:t>  - the exact details are beyond the scope of these materials.</a:t>
            </a:r>
          </a:p>
          <a:p>
            <a:r>
              <a:rPr lang="en-US" dirty="0"/>
              <a:t>  - the details are documented elsewhere if you are interested.</a:t>
            </a:r>
          </a:p>
        </p:txBody>
      </p:sp>
    </p:spTree>
    <p:extLst>
      <p:ext uri="{BB962C8B-B14F-4D97-AF65-F5344CB8AC3E}">
        <p14:creationId xmlns:p14="http://schemas.microsoft.com/office/powerpoint/2010/main" val="42414655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changes are colored (orange or green) and underlined.</a:t>
            </a:r>
          </a:p>
          <a:p>
            <a:r>
              <a:rPr lang="en-US" dirty="0"/>
              <a:t>All conflicting changes are also highlighted in red.</a:t>
            </a:r>
          </a:p>
        </p:txBody>
      </p:sp>
    </p:spTree>
    <p:extLst>
      <p:ext uri="{BB962C8B-B14F-4D97-AF65-F5344CB8AC3E}">
        <p14:creationId xmlns:p14="http://schemas.microsoft.com/office/powerpoint/2010/main" val="18731920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merge conflict occurs</a:t>
            </a:r>
          </a:p>
          <a:p>
            <a:r>
              <a:rPr lang="en-US" dirty="0"/>
              <a:t>  - git will place text directly into the conflicting files</a:t>
            </a:r>
          </a:p>
          <a:p>
            <a:r>
              <a:rPr lang="en-US" dirty="0"/>
              <a:t>  - to represent the conflict</a:t>
            </a:r>
          </a:p>
          <a:p>
            <a:endParaRPr lang="en-US" dirty="0"/>
          </a:p>
          <a:p>
            <a:r>
              <a:rPr lang="en-US" dirty="0"/>
              <a:t>Note that the content here does not correspond exactly with the prior examples…</a:t>
            </a:r>
          </a:p>
          <a:p>
            <a:r>
              <a:rPr lang="en-US" dirty="0"/>
              <a:t>  - but it still illustrates how merge conflict information is displayed in the text files.</a:t>
            </a:r>
          </a:p>
          <a:p>
            <a:endParaRPr lang="en-US" dirty="0"/>
          </a:p>
          <a:p>
            <a:r>
              <a:rPr lang="en-US" dirty="0"/>
              <a:t>Ask</a:t>
            </a:r>
          </a:p>
          <a:p>
            <a:r>
              <a:rPr lang="en-US" dirty="0"/>
              <a:t>  - What do you think we are seeing here?</a:t>
            </a:r>
          </a:p>
          <a:p>
            <a:endParaRPr lang="en-US" dirty="0"/>
          </a:p>
          <a:p>
            <a:r>
              <a:rPr lang="en-US" dirty="0"/>
              <a:t>  - the three versions of the conflicting content</a:t>
            </a:r>
          </a:p>
          <a:p>
            <a:r>
              <a:rPr lang="en-US" dirty="0"/>
              <a:t>    - the feature branch</a:t>
            </a:r>
          </a:p>
          <a:p>
            <a:r>
              <a:rPr lang="en-US" dirty="0"/>
              <a:t>    - the best common ancestor</a:t>
            </a:r>
          </a:p>
          <a:p>
            <a:r>
              <a:rPr lang="en-US" dirty="0"/>
              <a:t>    - the main branch</a:t>
            </a:r>
          </a:p>
          <a:p>
            <a:endParaRPr lang="en-US" dirty="0"/>
          </a:p>
          <a:p>
            <a:r>
              <a:rPr lang="en-US" dirty="0"/>
              <a:t>The conflict is indicated by</a:t>
            </a:r>
          </a:p>
          <a:p>
            <a:r>
              <a:rPr lang="en-US" dirty="0"/>
              <a:t>  - “Chevrons”</a:t>
            </a:r>
          </a:p>
          <a:p>
            <a:r>
              <a:rPr lang="en-US" dirty="0"/>
              <a:t>    - Aligned V shapes</a:t>
            </a:r>
          </a:p>
          <a:p>
            <a:r>
              <a:rPr lang="en-US" dirty="0"/>
              <a:t>    - Often on military uniforms to indicate rank</a:t>
            </a:r>
          </a:p>
          <a:p>
            <a:r>
              <a:rPr lang="en-US" dirty="0"/>
              <a:t>    - also often used for directional road markings.</a:t>
            </a:r>
          </a:p>
          <a:p>
            <a:endParaRPr lang="en-US" dirty="0"/>
          </a:p>
          <a:p>
            <a:r>
              <a:rPr lang="en-US" dirty="0"/>
              <a:t>The other symbols</a:t>
            </a:r>
          </a:p>
          <a:p>
            <a:r>
              <a:rPr lang="en-US" dirty="0"/>
              <a:t>  - ||||||| fc40270</a:t>
            </a:r>
          </a:p>
          <a:p>
            <a:r>
              <a:rPr lang="en-US" dirty="0"/>
              <a:t>    - the SHA of the best common ancestor</a:t>
            </a:r>
          </a:p>
          <a:p>
            <a:r>
              <a:rPr lang="en-US" dirty="0"/>
              <a:t>  - ======</a:t>
            </a:r>
          </a:p>
          <a:p>
            <a:r>
              <a:rPr lang="en-US" dirty="0"/>
              <a:t>    - just a divider before the main branch.</a:t>
            </a:r>
          </a:p>
          <a:p>
            <a:endParaRPr lang="en-US" dirty="0"/>
          </a:p>
          <a:p>
            <a:r>
              <a:rPr lang="en-US" dirty="0"/>
              <a:t>You can simply edit the file:</a:t>
            </a:r>
          </a:p>
          <a:p>
            <a:r>
              <a:rPr lang="en-US" dirty="0"/>
              <a:t>  - Open it in any editor you want</a:t>
            </a:r>
          </a:p>
          <a:p>
            <a:r>
              <a:rPr lang="en-US" dirty="0"/>
              <a:t>  - Make everything between the chevrons look the way you want.</a:t>
            </a:r>
          </a:p>
          <a:p>
            <a:r>
              <a:rPr lang="en-US" dirty="0"/>
              <a:t>    - Just edit it down to the correct blended version.</a:t>
            </a:r>
          </a:p>
          <a:p>
            <a:r>
              <a:rPr lang="en-US" dirty="0"/>
              <a:t>  - Remove the chevrons</a:t>
            </a:r>
          </a:p>
          <a:p>
            <a:r>
              <a:rPr lang="en-US" dirty="0"/>
              <a:t>  - Save and exit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046247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GUI merge tool will display the same information</a:t>
            </a:r>
          </a:p>
          <a:p>
            <a:r>
              <a:rPr lang="en-US" dirty="0"/>
              <a:t>In a way that makes it a little easier to work with.</a:t>
            </a:r>
          </a:p>
          <a:p>
            <a:endParaRPr lang="en-US" dirty="0"/>
          </a:p>
          <a:p>
            <a:r>
              <a:rPr lang="en-US" dirty="0"/>
              <a:t>Colors: </a:t>
            </a:r>
          </a:p>
          <a:p>
            <a:r>
              <a:rPr lang="en-US" dirty="0"/>
              <a:t>  - red indicates conflicts</a:t>
            </a:r>
          </a:p>
          <a:p>
            <a:r>
              <a:rPr lang="en-US" dirty="0"/>
              <a:t>  - blue indicates changes but not conflicting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Action:</a:t>
            </a:r>
          </a:p>
          <a:p>
            <a:r>
              <a:rPr lang="en-US" dirty="0"/>
              <a:t>  - Goal is to make the middle pane into what you want</a:t>
            </a:r>
          </a:p>
          <a:p>
            <a:r>
              <a:rPr lang="en-US" dirty="0"/>
              <a:t>    - click arrows to move changes to the middle pane.</a:t>
            </a:r>
          </a:p>
          <a:p>
            <a:r>
              <a:rPr lang="en-US" dirty="0"/>
              <a:t>    - edit the middle pane directly</a:t>
            </a:r>
          </a:p>
          <a:p>
            <a:r>
              <a:rPr lang="en-US" dirty="0"/>
              <a:t>  - Save</a:t>
            </a:r>
          </a:p>
          <a:p>
            <a:r>
              <a:rPr lang="en-US" dirty="0"/>
              <a:t>  - Exit</a:t>
            </a:r>
          </a:p>
          <a:p>
            <a:endParaRPr lang="en-US" dirty="0"/>
          </a:p>
          <a:p>
            <a:r>
              <a:rPr lang="en-US" dirty="0"/>
              <a:t>Another nice thing about the GUI tool is if there are multiple conflicts</a:t>
            </a:r>
          </a:p>
          <a:p>
            <a:r>
              <a:rPr lang="en-US" dirty="0"/>
              <a:t>  - the Up and Down arrows at the top</a:t>
            </a:r>
          </a:p>
          <a:p>
            <a:r>
              <a:rPr lang="en-US" dirty="0"/>
              <a:t>  - will move you to the next or previous conflict.</a:t>
            </a:r>
          </a:p>
          <a:p>
            <a:endParaRPr lang="en-US" dirty="0"/>
          </a:p>
          <a:p>
            <a:r>
              <a:rPr lang="en-US" dirty="0"/>
              <a:t>Most IDE’s will have some sort of integrated merge tool.</a:t>
            </a:r>
          </a:p>
          <a:p>
            <a:r>
              <a:rPr lang="en-US" dirty="0"/>
              <a:t>  - Eclipse, </a:t>
            </a:r>
            <a:r>
              <a:rPr lang="en-US" dirty="0" err="1"/>
              <a:t>VSCode</a:t>
            </a:r>
            <a:r>
              <a:rPr lang="en-US" dirty="0"/>
              <a:t>/</a:t>
            </a:r>
            <a:r>
              <a:rPr lang="en-US" dirty="0" err="1"/>
              <a:t>VSCodium</a:t>
            </a:r>
            <a:endParaRPr lang="en-US" dirty="0"/>
          </a:p>
          <a:p>
            <a:r>
              <a:rPr lang="en-US" dirty="0"/>
              <a:t>    - whatever you happen to use.</a:t>
            </a:r>
          </a:p>
          <a:p>
            <a:r>
              <a:rPr lang="en-US" dirty="0"/>
              <a:t>    - They all display the same information</a:t>
            </a:r>
          </a:p>
          <a:p>
            <a:r>
              <a:rPr lang="en-US" dirty="0"/>
              <a:t>    - Just in slightly different ways.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8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just have it all together.</a:t>
            </a:r>
          </a:p>
          <a:p>
            <a:r>
              <a:rPr lang="en-US" dirty="0"/>
              <a:t>  - we already synchronized</a:t>
            </a:r>
          </a:p>
          <a:p>
            <a:r>
              <a:rPr lang="en-US" dirty="0"/>
              <a:t>  - we switch to the feature branch</a:t>
            </a:r>
          </a:p>
          <a:p>
            <a:r>
              <a:rPr lang="en-US" dirty="0"/>
              <a:t>  - perform the merge to resolve the conflict</a:t>
            </a:r>
          </a:p>
          <a:p>
            <a:r>
              <a:rPr lang="en-US" dirty="0"/>
              <a:t>    - Note that this will mean that you have changed the local files!</a:t>
            </a:r>
          </a:p>
          <a:p>
            <a:r>
              <a:rPr lang="en-US" dirty="0"/>
              <a:t>      - Edited them by hand</a:t>
            </a:r>
          </a:p>
          <a:p>
            <a:r>
              <a:rPr lang="en-US" dirty="0"/>
              <a:t>      - or used a GUI tool</a:t>
            </a:r>
          </a:p>
          <a:p>
            <a:r>
              <a:rPr lang="en-US" dirty="0"/>
              <a:t>    - So these changes need to be staged and committed.</a:t>
            </a:r>
          </a:p>
          <a:p>
            <a:r>
              <a:rPr lang="en-US" dirty="0"/>
              <a:t>  - stage the changes</a:t>
            </a:r>
          </a:p>
          <a:p>
            <a:r>
              <a:rPr lang="en-US" dirty="0"/>
              <a:t>  - commit the changes</a:t>
            </a:r>
          </a:p>
          <a:p>
            <a:r>
              <a:rPr lang="en-US" dirty="0"/>
              <a:t>  - push the feature branch</a:t>
            </a:r>
          </a:p>
          <a:p>
            <a:r>
              <a:rPr lang="en-US" dirty="0"/>
              <a:t>    - recall that this will automatically update the PR</a:t>
            </a:r>
          </a:p>
          <a:p>
            <a:r>
              <a:rPr lang="en-US" dirty="0"/>
              <a:t>    - and now it will be able to be merged automatically.</a:t>
            </a:r>
          </a:p>
          <a:p>
            <a:endParaRPr lang="en-US" dirty="0"/>
          </a:p>
          <a:p>
            <a:r>
              <a:rPr lang="en-US" dirty="0"/>
              <a:t>This is where you will want to get to by the end of the activities for this topic.</a:t>
            </a:r>
          </a:p>
        </p:txBody>
      </p:sp>
    </p:spTree>
    <p:extLst>
      <p:ext uri="{BB962C8B-B14F-4D97-AF65-F5344CB8AC3E}">
        <p14:creationId xmlns:p14="http://schemas.microsoft.com/office/powerpoint/2010/main" val="400473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spend much time here.</a:t>
            </a:r>
          </a:p>
          <a:p>
            <a:endParaRPr lang="en-US" dirty="0"/>
          </a:p>
          <a:p>
            <a:r>
              <a:rPr lang="en-US" dirty="0"/>
              <a:t>If you can look at this and remember </a:t>
            </a:r>
          </a:p>
          <a:p>
            <a:r>
              <a:rPr lang="en-US" dirty="0"/>
              <a:t>  - what each of the yellow terms means</a:t>
            </a:r>
          </a:p>
          <a:p>
            <a:r>
              <a:rPr lang="en-US" dirty="0"/>
              <a:t>  - how it relates to the others</a:t>
            </a:r>
          </a:p>
          <a:p>
            <a:r>
              <a:rPr lang="en-US" dirty="0"/>
              <a:t>  - sequence them into a workflow</a:t>
            </a:r>
          </a:p>
          <a:p>
            <a:endParaRPr lang="en-US" dirty="0"/>
          </a:p>
          <a:p>
            <a:r>
              <a:rPr lang="en-US" dirty="0"/>
              <a:t>Then you are in good shape.</a:t>
            </a:r>
          </a:p>
          <a:p>
            <a:r>
              <a:rPr lang="en-US" dirty="0"/>
              <a:t>  - if not keep this handy</a:t>
            </a:r>
          </a:p>
          <a:p>
            <a:r>
              <a:rPr lang="en-US" dirty="0"/>
              <a:t>  - review a little </a:t>
            </a:r>
          </a:p>
          <a:p>
            <a:r>
              <a:rPr lang="en-US" dirty="0"/>
              <a:t>  - make more sense of it little by little.</a:t>
            </a:r>
          </a:p>
        </p:txBody>
      </p:sp>
    </p:spTree>
    <p:extLst>
      <p:ext uri="{BB962C8B-B14F-4D97-AF65-F5344CB8AC3E}">
        <p14:creationId xmlns:p14="http://schemas.microsoft.com/office/powerpoint/2010/main" val="2534913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things stand after you have completed the prior homework.</a:t>
            </a:r>
          </a:p>
          <a:p>
            <a:endParaRPr lang="en-US" dirty="0"/>
          </a:p>
          <a:p>
            <a:r>
              <a:rPr lang="en-US" dirty="0"/>
              <a:t>How did we get here?</a:t>
            </a:r>
          </a:p>
          <a:p>
            <a:r>
              <a:rPr lang="en-US" dirty="0"/>
              <a:t>  - Discuss with your neighbors…</a:t>
            </a:r>
          </a:p>
          <a:p>
            <a:r>
              <a:rPr lang="en-US" dirty="0"/>
              <a:t>  - Place this list of terms into a plausible order.</a:t>
            </a:r>
          </a:p>
          <a:p>
            <a:endParaRPr lang="en-US" dirty="0"/>
          </a:p>
          <a:p>
            <a:r>
              <a:rPr lang="en-US" dirty="0"/>
              <a:t>Build the list on the board:</a:t>
            </a:r>
          </a:p>
          <a:p>
            <a:r>
              <a:rPr lang="en-US" dirty="0"/>
              <a:t>1. Synch</a:t>
            </a:r>
          </a:p>
          <a:p>
            <a:r>
              <a:rPr lang="en-US" dirty="0"/>
              <a:t>2. Branch</a:t>
            </a:r>
          </a:p>
          <a:p>
            <a:r>
              <a:rPr lang="en-US" dirty="0"/>
              <a:t>3. Switch</a:t>
            </a:r>
          </a:p>
          <a:p>
            <a:r>
              <a:rPr lang="en-US" dirty="0"/>
              <a:t>4. Edit</a:t>
            </a:r>
          </a:p>
          <a:p>
            <a:r>
              <a:rPr lang="en-US" dirty="0"/>
              <a:t>5. Stage</a:t>
            </a:r>
          </a:p>
          <a:p>
            <a:r>
              <a:rPr lang="en-US" dirty="0"/>
              <a:t>6. Commit</a:t>
            </a:r>
          </a:p>
          <a:p>
            <a:r>
              <a:rPr lang="en-US" dirty="0"/>
              <a:t>7. Push</a:t>
            </a:r>
          </a:p>
          <a:p>
            <a:r>
              <a:rPr lang="en-US" dirty="0"/>
              <a:t>8. Pull request</a:t>
            </a:r>
          </a:p>
          <a:p>
            <a:endParaRPr lang="en-US" dirty="0"/>
          </a:p>
          <a:p>
            <a:r>
              <a:rPr lang="en-US" dirty="0"/>
              <a:t>Note that all developers might be doing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1889767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were when you made your PR.</a:t>
            </a:r>
          </a:p>
          <a:p>
            <a:r>
              <a:rPr lang="en-US" dirty="0"/>
              <a:t>  - When you finished the previous homework your PR should have said</a:t>
            </a:r>
          </a:p>
          <a:p>
            <a:r>
              <a:rPr lang="en-US" dirty="0"/>
              <a:t>    - can be merged automatically.</a:t>
            </a:r>
          </a:p>
          <a:p>
            <a:r>
              <a:rPr lang="en-US" dirty="0"/>
              <a:t>  - From this picture that should make sense</a:t>
            </a:r>
          </a:p>
          <a:p>
            <a:r>
              <a:rPr lang="en-US" dirty="0"/>
              <a:t>    - your blue commit (and the fuchsia and lime ones too)</a:t>
            </a:r>
          </a:p>
          <a:p>
            <a:r>
              <a:rPr lang="en-US" dirty="0"/>
              <a:t>    - all can be applied directly on the green one </a:t>
            </a:r>
          </a:p>
          <a:p>
            <a:r>
              <a:rPr lang="en-US" dirty="0"/>
              <a:t>    - which is still at the head of the main branch.</a:t>
            </a:r>
          </a:p>
          <a:p>
            <a:endParaRPr lang="en-US" dirty="0"/>
          </a:p>
          <a:p>
            <a:r>
              <a:rPr lang="en-US" dirty="0"/>
              <a:t>But if we look at your PR’s now…</a:t>
            </a:r>
          </a:p>
          <a:p>
            <a:r>
              <a:rPr lang="en-US" dirty="0"/>
              <a:t>  - They will say “This branch has conflicts that must be resolved”</a:t>
            </a:r>
          </a:p>
          <a:p>
            <a:r>
              <a:rPr lang="en-US" dirty="0"/>
              <a:t>  - Show a few of their PR’s from the upstream repo to illustrate this.</a:t>
            </a:r>
          </a:p>
          <a:p>
            <a:endParaRPr lang="en-US" dirty="0"/>
          </a:p>
          <a:p>
            <a:r>
              <a:rPr lang="en-US" dirty="0"/>
              <a:t>Why/How did that happen?</a:t>
            </a:r>
          </a:p>
          <a:p>
            <a:r>
              <a:rPr lang="en-US" dirty="0"/>
              <a:t>  - next slide.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603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state of the world now…</a:t>
            </a:r>
          </a:p>
          <a:p>
            <a:r>
              <a:rPr lang="en-US" dirty="0"/>
              <a:t>  - What has happened?</a:t>
            </a:r>
          </a:p>
          <a:p>
            <a:r>
              <a:rPr lang="en-US" dirty="0"/>
              <a:t>    - Maintainers (me) merged a pull request into main</a:t>
            </a:r>
          </a:p>
          <a:p>
            <a:r>
              <a:rPr lang="en-US" dirty="0"/>
              <a:t>      - the Fuchsia commit was added.</a:t>
            </a:r>
          </a:p>
          <a:p>
            <a:endParaRPr lang="en-US" dirty="0"/>
          </a:p>
          <a:p>
            <a:r>
              <a:rPr lang="en-US" dirty="0"/>
              <a:t>Ask: Why do you think it created conflict?</a:t>
            </a:r>
          </a:p>
          <a:p>
            <a:r>
              <a:rPr lang="en-US" dirty="0"/>
              <a:t>  - Just get at the idea that the blue (or lime) commit</a:t>
            </a:r>
          </a:p>
          <a:p>
            <a:r>
              <a:rPr lang="en-US" dirty="0"/>
              <a:t>  - must have changed the same parts of the repo</a:t>
            </a:r>
          </a:p>
          <a:p>
            <a:r>
              <a:rPr lang="en-US" dirty="0"/>
              <a:t>    - i.e. the same area of a file.</a:t>
            </a:r>
          </a:p>
          <a:p>
            <a:r>
              <a:rPr lang="en-US" dirty="0"/>
              <a:t>  - Don’t need to be too precise here.</a:t>
            </a:r>
          </a:p>
          <a:p>
            <a:endParaRPr lang="en-US" dirty="0"/>
          </a:p>
          <a:p>
            <a:r>
              <a:rPr lang="en-US" dirty="0"/>
              <a:t>Truth:</a:t>
            </a:r>
          </a:p>
          <a:p>
            <a:r>
              <a:rPr lang="en-US" dirty="0"/>
              <a:t>  - I merged a commit that changed</a:t>
            </a:r>
          </a:p>
          <a:p>
            <a:r>
              <a:rPr lang="en-US" dirty="0"/>
              <a:t>  - all four lines that were affected by the round 2 issues.</a:t>
            </a:r>
          </a:p>
          <a:p>
            <a:r>
              <a:rPr lang="en-US" dirty="0"/>
              <a:t>  - so that commit will create a merge conflict for everyone</a:t>
            </a:r>
          </a:p>
        </p:txBody>
      </p:sp>
    </p:spTree>
    <p:extLst>
      <p:ext uri="{BB962C8B-B14F-4D97-AF65-F5344CB8AC3E}">
        <p14:creationId xmlns:p14="http://schemas.microsoft.com/office/powerpoint/2010/main" val="3685843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little closer look at the merge process</a:t>
            </a:r>
          </a:p>
          <a:p>
            <a:r>
              <a:rPr lang="en-US" dirty="0"/>
              <a:t>  - to understand why there were no conflicts last time</a:t>
            </a:r>
          </a:p>
          <a:p>
            <a:r>
              <a:rPr lang="en-US" dirty="0"/>
              <a:t>  - why there are conflicts this time</a:t>
            </a:r>
          </a:p>
          <a:p>
            <a:r>
              <a:rPr lang="en-US" dirty="0"/>
              <a:t>  - and give us a foundation for understanding how we resolve them.</a:t>
            </a:r>
          </a:p>
          <a:p>
            <a:endParaRPr lang="en-US" dirty="0"/>
          </a:p>
          <a:p>
            <a:r>
              <a:rPr lang="en-US" dirty="0"/>
              <a:t>Here the maintainers want to merge (or blend) the changes in</a:t>
            </a:r>
          </a:p>
          <a:p>
            <a:r>
              <a:rPr lang="en-US" dirty="0"/>
              <a:t>  - the feature branch – blue commit</a:t>
            </a:r>
          </a:p>
          <a:p>
            <a:r>
              <a:rPr lang="en-US" dirty="0"/>
              <a:t>  - the upstream main branch – fuchsia commit</a:t>
            </a:r>
          </a:p>
          <a:p>
            <a:endParaRPr lang="en-US" dirty="0"/>
          </a:p>
          <a:p>
            <a:r>
              <a:rPr lang="en-US" dirty="0"/>
              <a:t>The way this works is that git </a:t>
            </a:r>
            <a:r>
              <a:rPr lang="en-US" u="sng" dirty="0"/>
              <a:t>uses the history </a:t>
            </a:r>
            <a:r>
              <a:rPr lang="en-US" dirty="0"/>
              <a:t>to identify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common ancestor</a:t>
            </a:r>
            <a:r>
              <a:rPr lang="en-US" b="0" dirty="0"/>
              <a:t> that is shared by the two branches.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  - A common ancestor is a commit that exists in both of the branches being merged.</a:t>
            </a:r>
          </a:p>
          <a:p>
            <a:r>
              <a:rPr lang="en-US" dirty="0"/>
              <a:t>    - What are the common ancestors here? </a:t>
            </a:r>
          </a:p>
          <a:p>
            <a:r>
              <a:rPr lang="en-US" dirty="0"/>
              <a:t>      - Both the feature branch and the main branch are derived from the Red, Yellow, and Green commits.</a:t>
            </a:r>
          </a:p>
          <a:p>
            <a:r>
              <a:rPr lang="en-US" dirty="0"/>
              <a:t>      - So those are the common ancestors.</a:t>
            </a:r>
          </a:p>
          <a:p>
            <a:endParaRPr lang="en-US" dirty="0"/>
          </a:p>
          <a:p>
            <a:r>
              <a:rPr lang="en-US" dirty="0"/>
              <a:t>  - Which ancestor is the best common ancestor is determined by git and is somewhat complex.</a:t>
            </a:r>
          </a:p>
          <a:p>
            <a:r>
              <a:rPr lang="en-US" dirty="0"/>
              <a:t>    - The details of how it works are beyond the scope of these materials.</a:t>
            </a:r>
          </a:p>
          <a:p>
            <a:r>
              <a:rPr lang="en-US" dirty="0"/>
              <a:t>    - You can find it documented elsewhere if you are interested.</a:t>
            </a:r>
          </a:p>
          <a:p>
            <a:endParaRPr lang="en-US" dirty="0"/>
          </a:p>
          <a:p>
            <a:r>
              <a:rPr lang="en-US" dirty="0"/>
              <a:t>  - In most typical use cases the best common ancestor will be </a:t>
            </a:r>
            <a:r>
              <a:rPr lang="en-US" b="1" dirty="0"/>
              <a:t>the most recent common ancestor.</a:t>
            </a:r>
          </a:p>
          <a:p>
            <a:r>
              <a:rPr lang="en-US" dirty="0"/>
              <a:t>    - What is the best common ancestor here?</a:t>
            </a:r>
          </a:p>
          <a:p>
            <a:r>
              <a:rPr lang="en-US" dirty="0"/>
              <a:t>      - The Green commit is the newest commit that that is shared by the branches.</a:t>
            </a:r>
          </a:p>
          <a:p>
            <a:r>
              <a:rPr lang="en-US" dirty="0"/>
              <a:t>      - So it is the “best common ancestor”</a:t>
            </a:r>
          </a:p>
        </p:txBody>
      </p:sp>
    </p:spTree>
    <p:extLst>
      <p:ext uri="{BB962C8B-B14F-4D97-AF65-F5344CB8AC3E}">
        <p14:creationId xmlns:p14="http://schemas.microsoft.com/office/powerpoint/2010/main" val="1231241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</a:t>
            </a:r>
          </a:p>
          <a:p>
            <a:r>
              <a:rPr lang="en-US" dirty="0"/>
              <a:t>  - git will compare the branches being merged to the best common ancestor</a:t>
            </a:r>
          </a:p>
          <a:p>
            <a:r>
              <a:rPr lang="en-US" dirty="0"/>
              <a:t>  - and identify the changes that have occurred in each of the branches involved in the merge.</a:t>
            </a:r>
          </a:p>
          <a:p>
            <a:endParaRPr lang="en-US" dirty="0"/>
          </a:p>
          <a:p>
            <a:r>
              <a:rPr lang="en-US" dirty="0"/>
              <a:t>What changes do you see?</a:t>
            </a:r>
          </a:p>
        </p:txBody>
      </p:sp>
    </p:spTree>
    <p:extLst>
      <p:ext uri="{BB962C8B-B14F-4D97-AF65-F5344CB8AC3E}">
        <p14:creationId xmlns:p14="http://schemas.microsoft.com/office/powerpoint/2010/main" val="1436044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changes in a commit are colored and underlined:</a:t>
            </a:r>
          </a:p>
          <a:p>
            <a:r>
              <a:rPr lang="en-US" dirty="0"/>
              <a:t>  - The changes in the feature branch are in blue (cow and moo were changed to pig an oink)</a:t>
            </a:r>
          </a:p>
          <a:p>
            <a:r>
              <a:rPr lang="en-US" dirty="0"/>
              <a:t>  - The changes in the main branch are in </a:t>
            </a:r>
            <a:r>
              <a:rPr lang="en-US" dirty="0" err="1"/>
              <a:t>fuchia</a:t>
            </a:r>
            <a:r>
              <a:rPr lang="en-US" dirty="0"/>
              <a:t> (duck and quack were changed to goat and </a:t>
            </a:r>
            <a:r>
              <a:rPr lang="en-US" dirty="0" err="1"/>
              <a:t>bahh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The changes can be:</a:t>
            </a:r>
          </a:p>
          <a:p>
            <a:r>
              <a:rPr lang="en-US" dirty="0"/>
              <a:t>  - Non-conflicting</a:t>
            </a:r>
          </a:p>
          <a:p>
            <a:r>
              <a:rPr lang="en-US" dirty="0"/>
              <a:t>  - Conflicting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Do you think the current changes are conflicting or non-conflicting?</a:t>
            </a:r>
          </a:p>
          <a:p>
            <a:r>
              <a:rPr lang="en-US" dirty="0"/>
              <a:t>    - why?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What would make changes conflicting?</a:t>
            </a:r>
          </a:p>
          <a:p>
            <a:r>
              <a:rPr lang="en-US" dirty="0"/>
              <a:t>    - if blue had changed duck or quack.</a:t>
            </a:r>
          </a:p>
          <a:p>
            <a:r>
              <a:rPr lang="en-US" dirty="0"/>
              <a:t>    - if fuchsia had changed cow or moo</a:t>
            </a:r>
          </a:p>
          <a:p>
            <a:endParaRPr lang="en-US" dirty="0"/>
          </a:p>
          <a:p>
            <a:r>
              <a:rPr lang="en-US" dirty="0"/>
              <a:t>The idea of conflicting and non-conflicting changes is </a:t>
            </a:r>
          </a:p>
          <a:p>
            <a:r>
              <a:rPr lang="en-US" dirty="0"/>
              <a:t>  - intuitively simple</a:t>
            </a:r>
          </a:p>
          <a:p>
            <a:r>
              <a:rPr lang="en-US" dirty="0"/>
              <a:t>    - roughly… not on the same line</a:t>
            </a:r>
          </a:p>
          <a:p>
            <a:r>
              <a:rPr lang="en-US" dirty="0"/>
              <a:t>  - much more complicated in practice</a:t>
            </a:r>
          </a:p>
          <a:p>
            <a:r>
              <a:rPr lang="en-US" dirty="0"/>
              <a:t>     - we will not go into it and will assume it is line based.</a:t>
            </a:r>
          </a:p>
          <a:p>
            <a:endParaRPr lang="en-US" dirty="0"/>
          </a:p>
          <a:p>
            <a:r>
              <a:rPr lang="en-US" dirty="0"/>
              <a:t>Non-conflicting changes can be merged automatically.</a:t>
            </a:r>
          </a:p>
          <a:p>
            <a:r>
              <a:rPr lang="en-US" dirty="0"/>
              <a:t>  - There is no confusion about what change to pick, because there is no conflict.</a:t>
            </a:r>
          </a:p>
          <a:p>
            <a:r>
              <a:rPr lang="en-US" dirty="0"/>
              <a:t>  - Thus git can perform this merge for us.</a:t>
            </a:r>
          </a:p>
          <a:p>
            <a:r>
              <a:rPr lang="en-US" dirty="0"/>
              <a:t>  - The managers of the upstream will do this</a:t>
            </a:r>
          </a:p>
          <a:p>
            <a:r>
              <a:rPr lang="en-US" dirty="0"/>
              <a:t>  - It is what we saw happen with your PR’s in the last activity.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9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</a:t>
            </a:r>
            <a:r>
              <a:rPr lang="en-US" b="1" dirty="0"/>
              <a:t>automatic merge</a:t>
            </a:r>
            <a:r>
              <a:rPr lang="en-US" dirty="0"/>
              <a:t> of a feature branch into the main branch.</a:t>
            </a:r>
          </a:p>
          <a:p>
            <a:r>
              <a:rPr lang="en-US" dirty="0"/>
              <a:t>  - Again, this is what the maintainers will do when your branch has no conflicts.</a:t>
            </a:r>
          </a:p>
          <a:p>
            <a:r>
              <a:rPr lang="en-US" dirty="0"/>
              <a:t>    - Is what happened with your “Round1” issues when they were merged in the previous activity.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r>
              <a:rPr lang="en-US" dirty="0"/>
              <a:t>  - the white ring indicates that the merge commit is slightly different than the original blue commit.</a:t>
            </a:r>
          </a:p>
          <a:p>
            <a:r>
              <a:rPr lang="en-US" dirty="0"/>
              <a:t>    - will have a different time stamp, a different id (hash) and information about who did the merge. </a:t>
            </a:r>
          </a:p>
          <a:p>
            <a:r>
              <a:rPr lang="en-US" dirty="0"/>
              <a:t>  - notice that the fuchsia changes are already in main so they are not in the merge commit</a:t>
            </a:r>
          </a:p>
          <a:p>
            <a:r>
              <a:rPr lang="en-US" dirty="0"/>
              <a:t>    - Recall that a commit just contains the changes since the prior commit.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r>
              <a:rPr lang="en-US" dirty="0"/>
              <a:t>    - who merged it.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skirts the issue of  what happens when there are multiple commits on the feature branch.</a:t>
            </a:r>
          </a:p>
          <a:p>
            <a:r>
              <a:rPr lang="en-US" dirty="0"/>
              <a:t>  - What we show here is conceptually compatible with a squash and merge</a:t>
            </a:r>
          </a:p>
          <a:p>
            <a:r>
              <a:rPr lang="en-US" dirty="0"/>
              <a:t>    - Squash and merge, compresses all commits in the feature branch into a single merge commit.</a:t>
            </a:r>
          </a:p>
          <a:p>
            <a:r>
              <a:rPr lang="en-US" dirty="0"/>
              <a:t>    - This is a common strategy for keeping project history simple.</a:t>
            </a:r>
          </a:p>
          <a:p>
            <a:r>
              <a:rPr lang="en-US" dirty="0"/>
              <a:t>  - Different project and different organizations will use different approaches in the case where there are multiple commits in the feature branch being merged.</a:t>
            </a:r>
          </a:p>
        </p:txBody>
      </p:sp>
    </p:spTree>
    <p:extLst>
      <p:ext uri="{BB962C8B-B14F-4D97-AF65-F5344CB8AC3E}">
        <p14:creationId xmlns:p14="http://schemas.microsoft.com/office/powerpoint/2010/main" val="426524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changes have occurred here?</a:t>
            </a:r>
          </a:p>
          <a:p>
            <a:r>
              <a:rPr lang="en-US" dirty="0"/>
              <a:t>  - In the feature branch “duck” and “quack quack” have changed to “pig” and “</a:t>
            </a:r>
            <a:r>
              <a:rPr lang="en-US" dirty="0" err="1"/>
              <a:t>oinky</a:t>
            </a:r>
            <a:r>
              <a:rPr lang="en-US" dirty="0"/>
              <a:t> oink”</a:t>
            </a:r>
          </a:p>
          <a:p>
            <a:r>
              <a:rPr lang="en-US" dirty="0"/>
              <a:t>  - In the main branch “duck” and “a quack quack” have changed to “piglet” and “an oink oink”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 </a:t>
            </a:r>
            <a:r>
              <a:rPr lang="en-US" dirty="0" err="1"/>
              <a:t>oinky</a:t>
            </a:r>
            <a:r>
              <a:rPr lang="en-US" dirty="0"/>
              <a:t> oink or an oink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git cannot know.</a:t>
            </a:r>
          </a:p>
          <a:p>
            <a:r>
              <a:rPr lang="en-US" dirty="0"/>
              <a:t>  - So this must be resolved manually.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107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6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58639" y="587734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12 – Merge Conflicts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428092" y="2970722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818103" y="4786080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B247A8-35F4-9D07-FD97-53207CCA2FA0}"/>
              </a:ext>
            </a:extLst>
          </p:cNvPr>
          <p:cNvSpPr txBox="1"/>
          <p:nvPr/>
        </p:nvSpPr>
        <p:spPr>
          <a:xfrm>
            <a:off x="762000" y="232388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u="sng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453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9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9FF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3AB2-AC4D-7E44-9AD8-93FB058A257F}"/>
              </a:ext>
            </a:extLst>
          </p:cNvPr>
          <p:cNvSpPr txBox="1"/>
          <p:nvPr/>
        </p:nvSpPr>
        <p:spPr>
          <a:xfrm rot="21141175">
            <a:off x="-117213" y="1055135"/>
            <a:ext cx="2784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 changes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create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 Merge Conflicts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006BB2-E13D-9756-3A0A-AB41528D577C}"/>
              </a:ext>
            </a:extLst>
          </p:cNvPr>
          <p:cNvSpPr txBox="1"/>
          <p:nvPr/>
        </p:nvSpPr>
        <p:spPr>
          <a:xfrm rot="21141175">
            <a:off x="5730493" y="325631"/>
            <a:ext cx="23080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Conflicts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must be resolved manually.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80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53AEA-D3D6-5044-A0E4-3CD8FCC7E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F5435-B2AA-DF4E-ACA1-831848D32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508000"/>
            <a:ext cx="2062532" cy="11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F7B61E-0C38-074A-B8AE-ED73DDB46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02FD25-FB13-694E-A85B-6C231F50818A}"/>
              </a:ext>
            </a:extLst>
          </p:cNvPr>
          <p:cNvSpPr txBox="1"/>
          <p:nvPr/>
        </p:nvSpPr>
        <p:spPr>
          <a:xfrm rot="20843728">
            <a:off x="62833" y="13037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</p:spTree>
    <p:extLst>
      <p:ext uri="{BB962C8B-B14F-4D97-AF65-F5344CB8AC3E}">
        <p14:creationId xmlns:p14="http://schemas.microsoft.com/office/powerpoint/2010/main" val="2382349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294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71EBBA09-0893-1C43-A43E-D1073E0F7B16}"/>
              </a:ext>
            </a:extLst>
          </p:cNvPr>
          <p:cNvSpPr/>
          <p:nvPr/>
        </p:nvSpPr>
        <p:spPr>
          <a:xfrm>
            <a:off x="4254488" y="2017174"/>
            <a:ext cx="271848" cy="271848"/>
          </a:xfrm>
          <a:prstGeom prst="ellipse">
            <a:avLst/>
          </a:prstGeom>
          <a:solidFill>
            <a:srgbClr val="FF85FF"/>
          </a:solidFill>
          <a:ln>
            <a:solidFill>
              <a:srgbClr val="00B0F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1FDDC76-B037-DC48-B5C4-DA53CC3FB9E3}"/>
              </a:ext>
            </a:extLst>
          </p:cNvPr>
          <p:cNvCxnSpPr>
            <a:cxnSpLocks/>
            <a:stCxn id="18" idx="6"/>
            <a:endCxn id="36" idx="2"/>
          </p:cNvCxnSpPr>
          <p:nvPr/>
        </p:nvCxnSpPr>
        <p:spPr>
          <a:xfrm flipV="1">
            <a:off x="3647301" y="2153098"/>
            <a:ext cx="607187" cy="1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B51B4F9-96C6-9F42-B366-508A68E85478}"/>
              </a:ext>
            </a:extLst>
          </p:cNvPr>
          <p:cNvSpPr/>
          <p:nvPr/>
        </p:nvSpPr>
        <p:spPr>
          <a:xfrm>
            <a:off x="4307548" y="2070019"/>
            <a:ext cx="166155" cy="166155"/>
          </a:xfrm>
          <a:prstGeom prst="ellipse">
            <a:avLst/>
          </a:prstGeom>
          <a:solidFill>
            <a:srgbClr val="00B0F0"/>
          </a:solidFill>
          <a:ln>
            <a:solidFill>
              <a:srgbClr val="FF85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1CE07AD-6A3E-D44F-B1BD-B3253FB582F1}"/>
              </a:ext>
            </a:extLst>
          </p:cNvPr>
          <p:cNvCxnSpPr>
            <a:cxnSpLocks/>
            <a:stCxn id="34" idx="5"/>
            <a:endCxn id="36" idx="1"/>
          </p:cNvCxnSpPr>
          <p:nvPr/>
        </p:nvCxnSpPr>
        <p:spPr>
          <a:xfrm>
            <a:off x="3933345" y="1684358"/>
            <a:ext cx="360954" cy="372627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FBF84852-BA89-4445-96DD-7E20D6CD5A4F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C026582A-E10F-684C-B93A-CF966968ED12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553E8DEF-A127-7A46-A326-E5EE8BC658FB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7391D6B-2BD6-4A4B-AFED-7D49E15731C2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8AFBFB1-45A6-0A48-AE85-F4A7B75DFC1E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FEE5E3-3234-1C45-B1EC-7ADA537763FF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/>
              <a:t>With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23F1B5F-03C9-CE4C-ABF2-2B97E372CD9B}"/>
              </a:ext>
            </a:extLst>
          </p:cNvPr>
          <p:cNvSpPr txBox="1"/>
          <p:nvPr/>
        </p:nvSpPr>
        <p:spPr>
          <a:xfrm>
            <a:off x="3041081" y="2922575"/>
            <a:ext cx="24534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</a:rPr>
              <a:t>an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u="sng" dirty="0">
                <a:solidFill>
                  <a:srgbClr val="00B0F0"/>
                </a:solidFill>
              </a:rPr>
              <a:t>oink oin</a:t>
            </a:r>
            <a:r>
              <a:rPr lang="en-US" sz="1200" dirty="0">
                <a:solidFill>
                  <a:srgbClr val="00B0F0"/>
                </a:solidFill>
              </a:rPr>
              <a:t>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FF85FF"/>
                </a:solidFill>
              </a:rPr>
              <a:t>an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u="sng" dirty="0">
                <a:solidFill>
                  <a:srgbClr val="00B0F0"/>
                </a:solidFill>
              </a:rPr>
              <a:t>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84A6557-DD42-1540-9E13-E8F406D7FE72}"/>
              </a:ext>
            </a:extLst>
          </p:cNvPr>
          <p:cNvSpPr txBox="1"/>
          <p:nvPr/>
        </p:nvSpPr>
        <p:spPr>
          <a:xfrm>
            <a:off x="5711903" y="2936850"/>
            <a:ext cx="25253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37488FF-47D0-B04D-B377-7C2B2A3F77B3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4995910-E22F-A945-97E7-20749B4700D0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D5D21A-1324-4F4A-B5C1-78A0BFE709B6}"/>
              </a:ext>
            </a:extLst>
          </p:cNvPr>
          <p:cNvGrpSpPr/>
          <p:nvPr/>
        </p:nvGrpSpPr>
        <p:grpSpPr>
          <a:xfrm>
            <a:off x="3992657" y="2512939"/>
            <a:ext cx="420130" cy="420130"/>
            <a:chOff x="6688528" y="2508418"/>
            <a:chExt cx="420130" cy="420130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66F6A9-B6C0-3647-884D-0FED62B7C0D0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FF85FF"/>
            </a:solidFill>
            <a:ln cmpd="dbl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2DBB1-F124-8A4F-98FE-443CCE03C1D4}"/>
                </a:ext>
              </a:extLst>
            </p:cNvPr>
            <p:cNvSpPr/>
            <p:nvPr/>
          </p:nvSpPr>
          <p:spPr>
            <a:xfrm>
              <a:off x="6758644" y="2582559"/>
              <a:ext cx="271848" cy="27184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FF85F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Left Arrow 24">
            <a:extLst>
              <a:ext uri="{FF2B5EF4-FFF2-40B4-BE49-F238E27FC236}">
                <a16:creationId xmlns:a16="http://schemas.microsoft.com/office/drawing/2014/main" id="{5CFCEA5C-3099-CA43-A77B-6E246B5EDE73}"/>
              </a:ext>
            </a:extLst>
          </p:cNvPr>
          <p:cNvSpPr/>
          <p:nvPr/>
        </p:nvSpPr>
        <p:spPr>
          <a:xfrm>
            <a:off x="5400128" y="4001458"/>
            <a:ext cx="37497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>
            <a:extLst>
              <a:ext uri="{FF2B5EF4-FFF2-40B4-BE49-F238E27FC236}">
                <a16:creationId xmlns:a16="http://schemas.microsoft.com/office/drawing/2014/main" id="{6392BC73-F083-414F-89C2-DDFD97FFC0FC}"/>
              </a:ext>
            </a:extLst>
          </p:cNvPr>
          <p:cNvSpPr/>
          <p:nvPr/>
        </p:nvSpPr>
        <p:spPr>
          <a:xfrm rot="10800000">
            <a:off x="2238618" y="4249181"/>
            <a:ext cx="851699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FCAD622-FBCC-C64E-A5DD-994C9ECED94E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E73241B-28E1-7A46-9286-E2FDD81F55BA}"/>
              </a:ext>
            </a:extLst>
          </p:cNvPr>
          <p:cNvSpPr txBox="1"/>
          <p:nvPr/>
        </p:nvSpPr>
        <p:spPr>
          <a:xfrm rot="21141175">
            <a:off x="4953062" y="385064"/>
            <a:ext cx="293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Upstream changes are merged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from main into your feature branch.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4F8466A9-82F6-DF8B-3854-4DA2916E4C68}"/>
              </a:ext>
            </a:extLst>
          </p:cNvPr>
          <p:cNvSpPr/>
          <p:nvPr/>
        </p:nvSpPr>
        <p:spPr>
          <a:xfrm>
            <a:off x="5400128" y="4276148"/>
            <a:ext cx="37946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FFC00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92D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97861" y="2947632"/>
            <a:ext cx="2373379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max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max:</a:t>
            </a:r>
          </a:p>
          <a:p>
            <a:r>
              <a:rPr lang="en-US" dirty="0">
                <a:solidFill>
                  <a:schemeClr val="tx1"/>
                </a:solidFill>
              </a:rPr>
              <a:t>    max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max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26499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range(1:length(x)):</a:t>
            </a:r>
          </a:p>
          <a:p>
            <a:r>
              <a:rPr lang="en-US" dirty="0">
                <a:solidFill>
                  <a:schemeClr val="tx1"/>
                </a:solidFill>
              </a:rPr>
              <a:t>  if x[n] &gt; m:</a:t>
            </a:r>
          </a:p>
          <a:p>
            <a:r>
              <a:rPr lang="en-US" dirty="0">
                <a:solidFill>
                  <a:schemeClr val="tx1"/>
                </a:solidFill>
              </a:rPr>
              <a:t>    m = x[n]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2720506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FFC00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92D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97861" y="2947632"/>
            <a:ext cx="2373379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u="sng" dirty="0">
                <a:solidFill>
                  <a:srgbClr val="FFC000"/>
                </a:solidFill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</a:t>
            </a:r>
            <a:r>
              <a:rPr lang="en-US" u="sng" dirty="0">
                <a:solidFill>
                  <a:srgbClr val="FFC000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u="sng" dirty="0">
                <a:solidFill>
                  <a:srgbClr val="FFC000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</a:t>
            </a:r>
            <a:r>
              <a:rPr lang="en-US" u="sng" dirty="0">
                <a:solidFill>
                  <a:srgbClr val="FFC000"/>
                </a:solidFill>
              </a:rPr>
              <a:t>max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26499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</a:t>
            </a:r>
            <a:r>
              <a:rPr lang="en-US" u="sng" dirty="0">
                <a:solidFill>
                  <a:srgbClr val="92D050"/>
                </a:solidFill>
              </a:rPr>
              <a:t>range(1:length(x))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if </a:t>
            </a:r>
            <a:r>
              <a:rPr lang="en-US" u="sng" dirty="0">
                <a:solidFill>
                  <a:srgbClr val="92D050"/>
                </a:solidFill>
                <a:highlight>
                  <a:srgbClr val="FF0000"/>
                </a:highlight>
              </a:rPr>
              <a:t>x[n] &gt; m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  m = </a:t>
            </a:r>
            <a:r>
              <a:rPr lang="en-US" u="sng" dirty="0">
                <a:solidFill>
                  <a:srgbClr val="92D050"/>
                </a:solidFill>
                <a:highlight>
                  <a:srgbClr val="FF0000"/>
                </a:highlight>
              </a:rPr>
              <a:t>x[n]</a:t>
            </a:r>
            <a:endParaRPr lang="en-US" sz="800" u="sng" dirty="0">
              <a:solidFill>
                <a:srgbClr val="92D050"/>
              </a:solidFill>
              <a:highlight>
                <a:srgbClr val="FF0000"/>
              </a:highlight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788353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60D67F4-8533-8844-A459-8C6434FB9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93" y="787856"/>
            <a:ext cx="5341104" cy="4313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42836"/>
            <a:ext cx="7830662" cy="857400"/>
          </a:xfrm>
        </p:spPr>
        <p:txBody>
          <a:bodyPr/>
          <a:lstStyle/>
          <a:p>
            <a:r>
              <a:rPr lang="en-US" sz="3200" i="1" dirty="0"/>
              <a:t>Raw 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458667-CA53-2849-846D-C35DDF572CF0}"/>
              </a:ext>
            </a:extLst>
          </p:cNvPr>
          <p:cNvGrpSpPr/>
          <p:nvPr/>
        </p:nvGrpSpPr>
        <p:grpSpPr>
          <a:xfrm>
            <a:off x="-76838" y="1785258"/>
            <a:ext cx="2770510" cy="2501135"/>
            <a:chOff x="-76838" y="1785258"/>
            <a:chExt cx="2770510" cy="2501135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433515D-C18E-6E4E-B6B4-2C6C40B7122A}"/>
                </a:ext>
              </a:extLst>
            </p:cNvPr>
            <p:cNvSpPr/>
            <p:nvPr/>
          </p:nvSpPr>
          <p:spPr>
            <a:xfrm>
              <a:off x="1837553" y="1785258"/>
              <a:ext cx="831003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1CB035B-6D0E-0240-9A66-D94A5B631021}"/>
                </a:ext>
              </a:extLst>
            </p:cNvPr>
            <p:cNvSpPr/>
            <p:nvPr/>
          </p:nvSpPr>
          <p:spPr>
            <a:xfrm>
              <a:off x="1837552" y="4128366"/>
              <a:ext cx="856120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6B6C5-5D5D-6145-81D5-ACAC4052F100}"/>
                </a:ext>
              </a:extLst>
            </p:cNvPr>
            <p:cNvSpPr txBox="1"/>
            <p:nvPr/>
          </p:nvSpPr>
          <p:spPr>
            <a:xfrm rot="21400940">
              <a:off x="-76838" y="2518723"/>
              <a:ext cx="1675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Segoe Print" panose="02000800000000000000" pitchFamily="2" charset="0"/>
                </a:rPr>
                <a:t>“Chevrons”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&lt;&lt;&lt;&lt;&lt;&lt;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&gt;&gt;&gt;&gt;&gt;&gt;</a:t>
              </a:r>
            </a:p>
          </p:txBody>
        </p: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2B4DBBBE-74FB-2E49-BC0E-22AE8166857B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rot="5400000" flipH="1" flipV="1">
              <a:off x="1034213" y="2141501"/>
              <a:ext cx="1080568" cy="526111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EC348C0-4CD7-3849-BA54-1DBB95F22CAB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rot="16200000" flipH="1">
              <a:off x="943227" y="3313055"/>
              <a:ext cx="1262540" cy="526110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E6962C-C18C-724C-8F70-2E7823646392}"/>
              </a:ext>
            </a:extLst>
          </p:cNvPr>
          <p:cNvGrpSpPr/>
          <p:nvPr/>
        </p:nvGrpSpPr>
        <p:grpSpPr>
          <a:xfrm>
            <a:off x="1840142" y="1962270"/>
            <a:ext cx="5209906" cy="2156996"/>
            <a:chOff x="1840142" y="1962270"/>
            <a:chExt cx="5209906" cy="215699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DE8B5EF-20CD-CF4E-8CC4-081438888B73}"/>
                </a:ext>
              </a:extLst>
            </p:cNvPr>
            <p:cNvSpPr/>
            <p:nvPr/>
          </p:nvSpPr>
          <p:spPr>
            <a:xfrm>
              <a:off x="1840143" y="1969660"/>
              <a:ext cx="3775243" cy="546100"/>
            </a:xfrm>
            <a:prstGeom prst="roundRect">
              <a:avLst/>
            </a:prstGeom>
            <a:solidFill>
              <a:srgbClr val="00B0F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CAD4A51-B88F-F347-8D8C-51E6EDBA1F64}"/>
                </a:ext>
              </a:extLst>
            </p:cNvPr>
            <p:cNvSpPr/>
            <p:nvPr/>
          </p:nvSpPr>
          <p:spPr>
            <a:xfrm>
              <a:off x="1840142" y="3535844"/>
              <a:ext cx="3775243" cy="546100"/>
            </a:xfrm>
            <a:prstGeom prst="roundRect">
              <a:avLst/>
            </a:prstGeom>
            <a:solidFill>
              <a:srgbClr val="FF85FF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334D67-F686-8F4E-88C8-3CCBDC525903}"/>
                </a:ext>
              </a:extLst>
            </p:cNvPr>
            <p:cNvSpPr txBox="1"/>
            <p:nvPr/>
          </p:nvSpPr>
          <p:spPr>
            <a:xfrm rot="262426">
              <a:off x="5316824" y="1962270"/>
              <a:ext cx="10615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Feature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7263A3-8180-9341-876B-493C48F1D992}"/>
                </a:ext>
              </a:extLst>
            </p:cNvPr>
            <p:cNvSpPr txBox="1"/>
            <p:nvPr/>
          </p:nvSpPr>
          <p:spPr>
            <a:xfrm rot="21445778">
              <a:off x="5385584" y="3472935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main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EF62C13-8484-6C4F-A0A6-E5E1E1DE2561}"/>
                </a:ext>
              </a:extLst>
            </p:cNvPr>
            <p:cNvSpPr/>
            <p:nvPr/>
          </p:nvSpPr>
          <p:spPr>
            <a:xfrm>
              <a:off x="1853790" y="2754454"/>
              <a:ext cx="3775243" cy="546100"/>
            </a:xfrm>
            <a:prstGeom prst="roundRect">
              <a:avLst/>
            </a:prstGeom>
            <a:solidFill>
              <a:srgbClr val="00B05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A4B6CE-EE4B-BA48-B621-164522655C69}"/>
                </a:ext>
              </a:extLst>
            </p:cNvPr>
            <p:cNvSpPr txBox="1"/>
            <p:nvPr/>
          </p:nvSpPr>
          <p:spPr>
            <a:xfrm>
              <a:off x="5244746" y="2715074"/>
              <a:ext cx="18053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Best Common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F10C5B-4089-A84A-AB5C-4D9FBEACE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66" y="887562"/>
            <a:ext cx="8659888" cy="3832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05765"/>
            <a:ext cx="7830662" cy="857400"/>
          </a:xfrm>
        </p:spPr>
        <p:txBody>
          <a:bodyPr/>
          <a:lstStyle/>
          <a:p>
            <a:r>
              <a:rPr lang="en-US" sz="3200" i="1" dirty="0"/>
              <a:t>Using a Graphical Merge Tool (e.g. Meld)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16</a:t>
            </a:fld>
            <a:endParaRPr lang="en-US" alt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108CE0-2278-E641-86B3-BAE83735C82C}"/>
              </a:ext>
            </a:extLst>
          </p:cNvPr>
          <p:cNvSpPr/>
          <p:nvPr/>
        </p:nvSpPr>
        <p:spPr>
          <a:xfrm>
            <a:off x="464728" y="3790950"/>
            <a:ext cx="2418347" cy="46498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Feature Branch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4BF507-1522-DA44-B87A-C3885892C61B}"/>
              </a:ext>
            </a:extLst>
          </p:cNvPr>
          <p:cNvSpPr/>
          <p:nvPr/>
        </p:nvSpPr>
        <p:spPr>
          <a:xfrm>
            <a:off x="6066125" y="3790950"/>
            <a:ext cx="2418347" cy="464988"/>
          </a:xfrm>
          <a:prstGeom prst="roundRect">
            <a:avLst/>
          </a:prstGeom>
          <a:solidFill>
            <a:srgbClr val="FF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Branch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8B76F7-7509-3748-A095-709CD1D384C1}"/>
              </a:ext>
            </a:extLst>
          </p:cNvPr>
          <p:cNvSpPr/>
          <p:nvPr/>
        </p:nvSpPr>
        <p:spPr>
          <a:xfrm>
            <a:off x="3262696" y="3650005"/>
            <a:ext cx="2418347" cy="7468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Ancestor / </a:t>
            </a:r>
          </a:p>
          <a:p>
            <a:pPr algn="ctr"/>
            <a:r>
              <a:rPr lang="en-US" sz="2400" dirty="0"/>
              <a:t>Result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4A91EA6-8B3D-1A40-8FB7-803187871C5E}"/>
              </a:ext>
            </a:extLst>
          </p:cNvPr>
          <p:cNvSpPr/>
          <p:nvPr/>
        </p:nvSpPr>
        <p:spPr>
          <a:xfrm>
            <a:off x="1225783" y="2073952"/>
            <a:ext cx="448119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F91E46-3CE3-3140-831B-68C1E89C55A0}"/>
              </a:ext>
            </a:extLst>
          </p:cNvPr>
          <p:cNvSpPr/>
          <p:nvPr/>
        </p:nvSpPr>
        <p:spPr>
          <a:xfrm>
            <a:off x="7133328" y="2089055"/>
            <a:ext cx="520571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23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17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3805BD-D948-2646-9353-BBA1F3152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06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The Whole Messy Thing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25B6A1-B7DA-F345-A8B3-D6D2A9B42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5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72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288C24F-4A41-F946-A6EA-8F964A912E96}"/>
              </a:ext>
            </a:extLst>
          </p:cNvPr>
          <p:cNvGrpSpPr/>
          <p:nvPr/>
        </p:nvGrpSpPr>
        <p:grpSpPr>
          <a:xfrm>
            <a:off x="35734" y="1205149"/>
            <a:ext cx="2571919" cy="3790224"/>
            <a:chOff x="95825" y="991328"/>
            <a:chExt cx="2571919" cy="379022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7779DB8-B0AE-3241-9A1A-D7BB8B331CE2}"/>
                </a:ext>
              </a:extLst>
            </p:cNvPr>
            <p:cNvSpPr txBox="1"/>
            <p:nvPr/>
          </p:nvSpPr>
          <p:spPr>
            <a:xfrm rot="21141175">
              <a:off x="137232" y="991328"/>
              <a:ext cx="22789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How did we </a:t>
              </a:r>
            </a:p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get here?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252A6F-0442-1043-8BEA-E04AD8157F04}"/>
                </a:ext>
              </a:extLst>
            </p:cNvPr>
            <p:cNvSpPr txBox="1"/>
            <p:nvPr/>
          </p:nvSpPr>
          <p:spPr>
            <a:xfrm rot="20731191">
              <a:off x="1034938" y="3595013"/>
              <a:ext cx="11128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4A698C-91AD-2242-ADE4-9AA0AA4BDEA3}"/>
                </a:ext>
              </a:extLst>
            </p:cNvPr>
            <p:cNvSpPr txBox="1"/>
            <p:nvPr/>
          </p:nvSpPr>
          <p:spPr>
            <a:xfrm rot="217677">
              <a:off x="163764" y="3300619"/>
              <a:ext cx="10583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Switch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454A64-38E0-D348-83E5-34581115F6C1}"/>
                </a:ext>
              </a:extLst>
            </p:cNvPr>
            <p:cNvSpPr txBox="1"/>
            <p:nvPr/>
          </p:nvSpPr>
          <p:spPr>
            <a:xfrm rot="21223990">
              <a:off x="872830" y="4381442"/>
              <a:ext cx="721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Edit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B503021-B73C-474A-B670-C570B6DDD81D}"/>
                </a:ext>
              </a:extLst>
            </p:cNvPr>
            <p:cNvSpPr txBox="1"/>
            <p:nvPr/>
          </p:nvSpPr>
          <p:spPr>
            <a:xfrm rot="21230397">
              <a:off x="1768139" y="4078327"/>
              <a:ext cx="8996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Stage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1DB16F4-2666-AA48-94EB-0434B45F6270}"/>
                </a:ext>
              </a:extLst>
            </p:cNvPr>
            <p:cNvSpPr txBox="1"/>
            <p:nvPr/>
          </p:nvSpPr>
          <p:spPr>
            <a:xfrm rot="21143018">
              <a:off x="1161032" y="1744344"/>
              <a:ext cx="1215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Commit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88504C-0584-5045-8D06-23CBA17CD93B}"/>
                </a:ext>
              </a:extLst>
            </p:cNvPr>
            <p:cNvSpPr txBox="1"/>
            <p:nvPr/>
          </p:nvSpPr>
          <p:spPr>
            <a:xfrm rot="348973">
              <a:off x="95825" y="3935681"/>
              <a:ext cx="7906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Push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F86BF3-FC65-0A48-8E1B-8AD78DB1267B}"/>
                </a:ext>
              </a:extLst>
            </p:cNvPr>
            <p:cNvSpPr txBox="1"/>
            <p:nvPr/>
          </p:nvSpPr>
          <p:spPr>
            <a:xfrm rot="20966963">
              <a:off x="585593" y="2773224"/>
              <a:ext cx="9589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Synch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292B52-66EA-D744-92BA-939796C5F226}"/>
                </a:ext>
              </a:extLst>
            </p:cNvPr>
            <p:cNvSpPr txBox="1"/>
            <p:nvPr/>
          </p:nvSpPr>
          <p:spPr>
            <a:xfrm rot="201347">
              <a:off x="522774" y="2263646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Pull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63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7779DB8-B0AE-3241-9A1A-D7BB8B331CE2}"/>
              </a:ext>
            </a:extLst>
          </p:cNvPr>
          <p:cNvSpPr txBox="1"/>
          <p:nvPr/>
        </p:nvSpPr>
        <p:spPr>
          <a:xfrm rot="21141175">
            <a:off x="95238" y="1786920"/>
            <a:ext cx="2068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Demo: </a:t>
            </a:r>
            <a:r>
              <a:rPr lang="en-US" sz="2400" dirty="0">
                <a:latin typeface="Segoe Print" panose="02000800000000000000" pitchFamily="2" charset="0"/>
              </a:rPr>
              <a:t>Look at the Pull Requests on GitHub</a:t>
            </a:r>
            <a:endParaRPr lang="en-US" sz="2400" b="1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Upstream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51EFF-5E8F-4C43-9B83-4D618911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62BEB-B84F-DB4C-8CD5-F8A2DE4D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48724-BAB3-3643-806A-EB2514A3E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4113F8-1126-864B-BD2D-E9B2BC06FDE8}"/>
              </a:ext>
            </a:extLst>
          </p:cNvPr>
          <p:cNvSpPr txBox="1"/>
          <p:nvPr/>
        </p:nvSpPr>
        <p:spPr>
          <a:xfrm>
            <a:off x="6137217" y="226654"/>
            <a:ext cx="819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4ABBA-4F17-9C4B-B988-1026BF084CD9}"/>
              </a:ext>
            </a:extLst>
          </p:cNvPr>
          <p:cNvSpPr txBox="1"/>
          <p:nvPr/>
        </p:nvSpPr>
        <p:spPr>
          <a:xfrm rot="21141175">
            <a:off x="169670" y="1775005"/>
            <a:ext cx="19894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Why is there now a conflict?</a:t>
            </a:r>
          </a:p>
        </p:txBody>
      </p:sp>
    </p:spTree>
    <p:extLst>
      <p:ext uri="{BB962C8B-B14F-4D97-AF65-F5344CB8AC3E}">
        <p14:creationId xmlns:p14="http://schemas.microsoft.com/office/powerpoint/2010/main" val="250069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/>
              <a:t>Merging Branches: Common </a:t>
            </a:r>
            <a:r>
              <a:rPr lang="en-US" sz="3200" i="1" dirty="0"/>
              <a:t>Ancestors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CD37D-7A65-D45B-2921-F5041626AEE9}"/>
              </a:ext>
            </a:extLst>
          </p:cNvPr>
          <p:cNvGrpSpPr/>
          <p:nvPr/>
        </p:nvGrpSpPr>
        <p:grpSpPr>
          <a:xfrm>
            <a:off x="2755552" y="2409568"/>
            <a:ext cx="2876365" cy="2706975"/>
            <a:chOff x="2755552" y="2409568"/>
            <a:chExt cx="2876365" cy="2706975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6B6CD7BC-A2AB-E846-BE85-68696869CE09}"/>
                </a:ext>
              </a:extLst>
            </p:cNvPr>
            <p:cNvSpPr/>
            <p:nvPr/>
          </p:nvSpPr>
          <p:spPr>
            <a:xfrm>
              <a:off x="2984672" y="2409568"/>
              <a:ext cx="2420809" cy="2310070"/>
            </a:xfrm>
            <a:prstGeom prst="roundRect">
              <a:avLst>
                <a:gd name="adj" fmla="val 9521"/>
              </a:avLst>
            </a:prstGeom>
            <a:solidFill>
              <a:srgbClr val="FFFFD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9F2E2E5-FAEF-D158-40A3-9DCD7C22A3E2}"/>
                </a:ext>
              </a:extLst>
            </p:cNvPr>
            <p:cNvGrpSpPr/>
            <p:nvPr/>
          </p:nvGrpSpPr>
          <p:grpSpPr>
            <a:xfrm>
              <a:off x="3041081" y="2508418"/>
              <a:ext cx="2373379" cy="2181183"/>
              <a:chOff x="3041081" y="2508418"/>
              <a:chExt cx="2373379" cy="2181183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9C58BA2-181C-4C4C-9011-B0F2E0D9331D}"/>
                  </a:ext>
                </a:extLst>
              </p:cNvPr>
              <p:cNvSpPr/>
              <p:nvPr/>
            </p:nvSpPr>
            <p:spPr>
              <a:xfrm>
                <a:off x="3985011" y="2508418"/>
                <a:ext cx="420130" cy="420130"/>
              </a:xfrm>
              <a:prstGeom prst="ellipse">
                <a:avLst/>
              </a:prstGeom>
              <a:solidFill>
                <a:srgbClr val="00B050"/>
              </a:solidFill>
              <a:ln cmpd="dbl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8E55416-FF45-3346-80E9-7955F18E2362}"/>
                  </a:ext>
                </a:extLst>
              </p:cNvPr>
              <p:cNvSpPr txBox="1"/>
              <p:nvPr/>
            </p:nvSpPr>
            <p:spPr>
              <a:xfrm>
                <a:off x="3041081" y="2935275"/>
                <a:ext cx="2373379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cow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moo moo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moo moo there</a:t>
                </a:r>
              </a:p>
              <a:p>
                <a:endParaRPr lang="en-US" sz="1200" dirty="0">
                  <a:solidFill>
                    <a:schemeClr val="tx1"/>
                  </a:solidFill>
                </a:endParaRP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duck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quack quack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quack quack there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D3D2AB3-6069-B740-A7E8-339DFC1123D5}"/>
                </a:ext>
              </a:extLst>
            </p:cNvPr>
            <p:cNvSpPr txBox="1"/>
            <p:nvPr/>
          </p:nvSpPr>
          <p:spPr>
            <a:xfrm>
              <a:off x="2755552" y="4716433"/>
              <a:ext cx="2876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Best Common Ancestor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B01010-7733-10FF-4E3C-2C82E9696DEA}"/>
              </a:ext>
            </a:extLst>
          </p:cNvPr>
          <p:cNvSpPr txBox="1"/>
          <p:nvPr/>
        </p:nvSpPr>
        <p:spPr>
          <a:xfrm rot="21141175">
            <a:off x="-10373" y="897151"/>
            <a:ext cx="2938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Common Ancestor </a:t>
            </a:r>
            <a:r>
              <a:rPr lang="en-US" sz="2000" dirty="0">
                <a:latin typeface="Segoe Print" panose="02000800000000000000" pitchFamily="2" charset="0"/>
              </a:rPr>
              <a:t>is a commit that exists in both branches.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4F157C-5700-3FF8-3315-A74A95D06167}"/>
              </a:ext>
            </a:extLst>
          </p:cNvPr>
          <p:cNvSpPr txBox="1"/>
          <p:nvPr/>
        </p:nvSpPr>
        <p:spPr>
          <a:xfrm rot="21141175">
            <a:off x="5870317" y="695631"/>
            <a:ext cx="25940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The Best Common Ancestor</a:t>
            </a:r>
          </a:p>
          <a:p>
            <a:pPr algn="ctr"/>
            <a:r>
              <a:rPr lang="en-US" sz="2000" u="sng" dirty="0">
                <a:latin typeface="Segoe Print" panose="02000800000000000000" pitchFamily="2" charset="0"/>
              </a:rPr>
              <a:t>is often </a:t>
            </a:r>
            <a:r>
              <a:rPr lang="en-US" sz="2000" dirty="0">
                <a:latin typeface="Segoe Print" panose="02000800000000000000" pitchFamily="2" charset="0"/>
              </a:rPr>
              <a:t>the most recent common ancestor</a:t>
            </a:r>
          </a:p>
        </p:txBody>
      </p:sp>
    </p:spTree>
    <p:extLst>
      <p:ext uri="{BB962C8B-B14F-4D97-AF65-F5344CB8AC3E}">
        <p14:creationId xmlns:p14="http://schemas.microsoft.com/office/powerpoint/2010/main" val="238529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9F2E2E5-FAEF-D158-40A3-9DCD7C22A3E2}"/>
              </a:ext>
            </a:extLst>
          </p:cNvPr>
          <p:cNvGrpSpPr/>
          <p:nvPr/>
        </p:nvGrpSpPr>
        <p:grpSpPr>
          <a:xfrm>
            <a:off x="3041081" y="2508418"/>
            <a:ext cx="2373379" cy="2181183"/>
            <a:chOff x="3041081" y="2508418"/>
            <a:chExt cx="2373379" cy="218118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9C58BA2-181C-4C4C-9011-B0F2E0D9331D}"/>
                </a:ext>
              </a:extLst>
            </p:cNvPr>
            <p:cNvSpPr/>
            <p:nvPr/>
          </p:nvSpPr>
          <p:spPr>
            <a:xfrm>
              <a:off x="3985011" y="2508418"/>
              <a:ext cx="420130" cy="420130"/>
            </a:xfrm>
            <a:prstGeom prst="ellipse">
              <a:avLst/>
            </a:prstGeom>
            <a:solidFill>
              <a:srgbClr val="00B050"/>
            </a:solidFill>
            <a:ln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E55416-FF45-3346-80E9-7955F18E2362}"/>
                </a:ext>
              </a:extLst>
            </p:cNvPr>
            <p:cNvSpPr txBox="1"/>
            <p:nvPr/>
          </p:nvSpPr>
          <p:spPr>
            <a:xfrm>
              <a:off x="3041081" y="2935275"/>
              <a:ext cx="2373379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cow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moo moo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moo moo there</a:t>
              </a:r>
            </a:p>
            <a:p>
              <a:endParaRPr lang="en-US" sz="1200" dirty="0">
                <a:solidFill>
                  <a:schemeClr val="tx1"/>
                </a:solidFill>
              </a:endParaRPr>
            </a:p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duck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quack quack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quack quack there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 rot="273018">
            <a:off x="5770136" y="740902"/>
            <a:ext cx="25582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in each branch?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1BD3A-9F00-9269-E198-F3375D3DA7E8}"/>
              </a:ext>
            </a:extLst>
          </p:cNvPr>
          <p:cNvSpPr txBox="1"/>
          <p:nvPr/>
        </p:nvSpPr>
        <p:spPr>
          <a:xfrm rot="21141175">
            <a:off x="-102424" y="875089"/>
            <a:ext cx="25582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Segoe Print" panose="02000800000000000000" pitchFamily="2" charset="0"/>
              </a:rPr>
              <a:t>Git identifies </a:t>
            </a:r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changes</a:t>
            </a:r>
            <a:r>
              <a:rPr lang="en-US" sz="2000" dirty="0">
                <a:latin typeface="Segoe Print" panose="02000800000000000000" pitchFamily="2" charset="0"/>
              </a:rPr>
              <a:t> relative to the best common ancestor.</a:t>
            </a:r>
          </a:p>
        </p:txBody>
      </p:sp>
    </p:spTree>
    <p:extLst>
      <p:ext uri="{BB962C8B-B14F-4D97-AF65-F5344CB8AC3E}">
        <p14:creationId xmlns:p14="http://schemas.microsoft.com/office/powerpoint/2010/main" val="2385042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30476"/>
            <a:ext cx="7830662" cy="857400"/>
          </a:xfrm>
        </p:spPr>
        <p:txBody>
          <a:bodyPr/>
          <a:lstStyle/>
          <a:p>
            <a:r>
              <a:rPr lang="en-US" sz="3200" i="1" dirty="0"/>
              <a:t>Non-Conflicting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52095-05B6-9B47-A780-222F40EC8F9C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02FB07-492B-EB40-BE32-66984BF5EFA0}"/>
              </a:ext>
            </a:extLst>
          </p:cNvPr>
          <p:cNvSpPr txBox="1"/>
          <p:nvPr/>
        </p:nvSpPr>
        <p:spPr>
          <a:xfrm rot="21141175">
            <a:off x="5755600" y="540283"/>
            <a:ext cx="2677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 changes </a:t>
            </a:r>
            <a:r>
              <a:rPr lang="en-US" sz="2400" dirty="0">
                <a:latin typeface="Segoe Print" panose="02000800000000000000" pitchFamily="2" charset="0"/>
              </a:rPr>
              <a:t>can be merged automatically.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3A3E47-FD3A-53D9-416D-A1158A4DEB70}"/>
              </a:ext>
            </a:extLst>
          </p:cNvPr>
          <p:cNvSpPr txBox="1"/>
          <p:nvPr/>
        </p:nvSpPr>
        <p:spPr>
          <a:xfrm rot="21345957">
            <a:off x="-85570" y="840498"/>
            <a:ext cx="27457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Changes can be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or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</a:t>
            </a:r>
            <a:r>
              <a:rPr lang="en-US" sz="2400" dirty="0">
                <a:latin typeface="Segoe Print" panose="020008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413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688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82383EC-9FA8-A645-8894-3B09FEB11F7D}"/>
              </a:ext>
            </a:extLst>
          </p:cNvPr>
          <p:cNvSpPr/>
          <p:nvPr/>
        </p:nvSpPr>
        <p:spPr>
          <a:xfrm>
            <a:off x="5655493" y="2409568"/>
            <a:ext cx="2420809" cy="2280033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1191098-96D9-1548-BFCB-3BDE045CC022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1DBA2C9-723E-CA42-A118-E81D9AC50A7C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AFB7C07-1BEB-774B-B42F-B11005082393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008CB6B-3EF2-5C44-A894-C2311E63C784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8D1BC8-0010-C046-9272-D90744361648}"/>
              </a:ext>
            </a:extLst>
          </p:cNvPr>
          <p:cNvSpPr txBox="1"/>
          <p:nvPr/>
        </p:nvSpPr>
        <p:spPr>
          <a:xfrm>
            <a:off x="374285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2924A1-F1C9-EE41-9C73-39D1F7608030}"/>
              </a:ext>
            </a:extLst>
          </p:cNvPr>
          <p:cNvSpPr txBox="1"/>
          <p:nvPr/>
        </p:nvSpPr>
        <p:spPr>
          <a:xfrm>
            <a:off x="3041082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goat</a:t>
            </a:r>
          </a:p>
          <a:p>
            <a:r>
              <a:rPr lang="en-US" sz="1200" dirty="0"/>
              <a:t>With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here</a:t>
            </a:r>
          </a:p>
          <a:p>
            <a:r>
              <a:rPr lang="en-US" sz="1200" dirty="0"/>
              <a:t>And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there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C8E4FE-FDA1-3342-B616-D58FDA6B636D}"/>
              </a:ext>
            </a:extLst>
          </p:cNvPr>
          <p:cNvSpPr txBox="1"/>
          <p:nvPr/>
        </p:nvSpPr>
        <p:spPr>
          <a:xfrm>
            <a:off x="5707879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goat</a:t>
            </a:r>
          </a:p>
          <a:p>
            <a:r>
              <a:rPr lang="en-US" sz="1200" dirty="0"/>
              <a:t>With </a:t>
            </a:r>
            <a:r>
              <a:rPr lang="en-US" sz="1200" u="sng" dirty="0"/>
              <a:t>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470876A-1312-E447-8AFA-B361B67C2A71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chemeClr val="bg1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FF15AC8-26C4-8245-B1B4-5BC33A1B339F}"/>
              </a:ext>
            </a:extLst>
          </p:cNvPr>
          <p:cNvSpPr/>
          <p:nvPr/>
        </p:nvSpPr>
        <p:spPr>
          <a:xfrm>
            <a:off x="4059152" y="2583172"/>
            <a:ext cx="271848" cy="27184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A455C2-9785-1447-82DB-D2ABF437EA1A}"/>
              </a:ext>
            </a:extLst>
          </p:cNvPr>
          <p:cNvGrpSpPr/>
          <p:nvPr/>
        </p:nvGrpSpPr>
        <p:grpSpPr>
          <a:xfrm>
            <a:off x="3647301" y="1451350"/>
            <a:ext cx="1036141" cy="701749"/>
            <a:chOff x="3647301" y="1451350"/>
            <a:chExt cx="1036141" cy="7017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4ED5762-7B6F-4044-9FC6-FBD8794E0142}"/>
                </a:ext>
              </a:extLst>
            </p:cNvPr>
            <p:cNvGrpSpPr/>
            <p:nvPr/>
          </p:nvGrpSpPr>
          <p:grpSpPr>
            <a:xfrm>
              <a:off x="4411594" y="1451350"/>
              <a:ext cx="271848" cy="271848"/>
              <a:chOff x="4254488" y="2017174"/>
              <a:chExt cx="271848" cy="271848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1EBBA09-0893-1C43-A43E-D1073E0F7B16}"/>
                  </a:ext>
                </a:extLst>
              </p:cNvPr>
              <p:cNvSpPr/>
              <p:nvPr/>
            </p:nvSpPr>
            <p:spPr>
              <a:xfrm>
                <a:off x="4254488" y="2017174"/>
                <a:ext cx="271848" cy="271848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B51B4F9-96C6-9F42-B366-508A68E85478}"/>
                  </a:ext>
                </a:extLst>
              </p:cNvPr>
              <p:cNvSpPr/>
              <p:nvPr/>
            </p:nvSpPr>
            <p:spPr>
              <a:xfrm>
                <a:off x="4307548" y="2070019"/>
                <a:ext cx="166155" cy="1661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1CE07AD-6A3E-D44F-B1BD-B3253FB582F1}"/>
                </a:ext>
              </a:extLst>
            </p:cNvPr>
            <p:cNvCxnSpPr>
              <a:cxnSpLocks/>
              <a:stCxn id="34" idx="6"/>
              <a:endCxn id="36" idx="2"/>
            </p:cNvCxnSpPr>
            <p:nvPr/>
          </p:nvCxnSpPr>
          <p:spPr>
            <a:xfrm flipV="1">
              <a:off x="3973156" y="1587274"/>
              <a:ext cx="438438" cy="97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Curved Connector 49">
              <a:extLst>
                <a:ext uri="{FF2B5EF4-FFF2-40B4-BE49-F238E27FC236}">
                  <a16:creationId xmlns:a16="http://schemas.microsoft.com/office/drawing/2014/main" id="{2696A711-B0F8-2041-A870-5B7EB817C04B}"/>
                </a:ext>
              </a:extLst>
            </p:cNvPr>
            <p:cNvCxnSpPr>
              <a:cxnSpLocks/>
              <a:stCxn id="18" idx="6"/>
              <a:endCxn id="36" idx="4"/>
            </p:cNvCxnSpPr>
            <p:nvPr/>
          </p:nvCxnSpPr>
          <p:spPr>
            <a:xfrm flipV="1">
              <a:off x="3647301" y="1723198"/>
              <a:ext cx="900217" cy="429901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6A13787-66AC-B742-AB4C-216A53A4C043}"/>
              </a:ext>
            </a:extLst>
          </p:cNvPr>
          <p:cNvSpPr txBox="1"/>
          <p:nvPr/>
        </p:nvSpPr>
        <p:spPr>
          <a:xfrm rot="294816">
            <a:off x="5055676" y="239024"/>
            <a:ext cx="29603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A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commit </a:t>
            </a:r>
            <a:r>
              <a:rPr lang="en-US" sz="2400" u="sng" dirty="0">
                <a:latin typeface="Segoe Print" panose="02000800000000000000" pitchFamily="2" charset="0"/>
              </a:rPr>
              <a:t>adds or blends </a:t>
            </a:r>
            <a:r>
              <a:rPr lang="en-US" sz="2400" dirty="0">
                <a:latin typeface="Segoe Print" panose="02000800000000000000" pitchFamily="2" charset="0"/>
              </a:rPr>
              <a:t>changes from two parent commits.</a:t>
            </a:r>
            <a:endParaRPr lang="en-US" sz="24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AF42D80-8049-8D44-814A-191CEF5B8F57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CDCCF8-AE3F-8340-97B7-E98B123F19EC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B9F063-1FF7-074F-978A-C172D976F4CF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E6E63E66-8AA5-A149-AE14-B515EA3C5A7F}"/>
              </a:ext>
            </a:extLst>
          </p:cNvPr>
          <p:cNvSpPr/>
          <p:nvPr/>
        </p:nvSpPr>
        <p:spPr>
          <a:xfrm rot="10800000">
            <a:off x="2643824" y="3055148"/>
            <a:ext cx="353852" cy="809756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77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oink oink 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208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piglet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there</a:t>
            </a:r>
          </a:p>
          <a:p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91B295-5CB7-900D-9A44-80FEF5E7E31F}"/>
              </a:ext>
            </a:extLst>
          </p:cNvPr>
          <p:cNvSpPr txBox="1"/>
          <p:nvPr/>
        </p:nvSpPr>
        <p:spPr>
          <a:xfrm rot="21141175">
            <a:off x="116868" y="1001624"/>
            <a:ext cx="2558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here?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01AF34-326B-8044-2F00-2EC5AEE97566}"/>
              </a:ext>
            </a:extLst>
          </p:cNvPr>
          <p:cNvSpPr txBox="1"/>
          <p:nvPr/>
        </p:nvSpPr>
        <p:spPr>
          <a:xfrm rot="21345957">
            <a:off x="5850458" y="476560"/>
            <a:ext cx="21798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makes these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changes?</a:t>
            </a:r>
          </a:p>
        </p:txBody>
      </p:sp>
    </p:spTree>
    <p:extLst>
      <p:ext uri="{BB962C8B-B14F-4D97-AF65-F5344CB8AC3E}">
        <p14:creationId xmlns:p14="http://schemas.microsoft.com/office/powerpoint/2010/main" val="214086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8089</TotalTime>
  <Words>4524</Words>
  <Application>Microsoft Macintosh PowerPoint</Application>
  <PresentationFormat>On-screen Show (16:9)</PresentationFormat>
  <Paragraphs>703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Dosis</vt:lpstr>
      <vt:lpstr>Dosis ExtraLight</vt:lpstr>
      <vt:lpstr>Segoe Print</vt:lpstr>
      <vt:lpstr>Titillium Web Light</vt:lpstr>
      <vt:lpstr>Mowbray template</vt:lpstr>
      <vt:lpstr>12 – Merge Conflicts</vt:lpstr>
      <vt:lpstr>Our Current State</vt:lpstr>
      <vt:lpstr>Our Current State</vt:lpstr>
      <vt:lpstr>Upstream Changes</vt:lpstr>
      <vt:lpstr>Merging Branches: Common Ancestors</vt:lpstr>
      <vt:lpstr>Merging Branches: Identifying Changes</vt:lpstr>
      <vt:lpstr>Non-Conflicting Changes</vt:lpstr>
      <vt:lpstr>Merge Commits</vt:lpstr>
      <vt:lpstr>Conflicting Changes</vt:lpstr>
      <vt:lpstr>Merge Conflicts</vt:lpstr>
      <vt:lpstr>Synch with Upstream Main</vt:lpstr>
      <vt:lpstr>Resolving a Merge Conflict</vt:lpstr>
      <vt:lpstr>Practice: Identifying Changes</vt:lpstr>
      <vt:lpstr>Practice: Identifying Changes</vt:lpstr>
      <vt:lpstr>Raw Merge Conflicts</vt:lpstr>
      <vt:lpstr>Using a Graphical Merge Tool (e.g. Meld)</vt:lpstr>
      <vt:lpstr>Big Picture: Resolving a Merge Conflict</vt:lpstr>
      <vt:lpstr>Big Picture: The Whole Messy Thing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675</cp:revision>
  <dcterms:created xsi:type="dcterms:W3CDTF">2020-09-29T11:59:10Z</dcterms:created>
  <dcterms:modified xsi:type="dcterms:W3CDTF">2022-11-30T19:56:13Z</dcterms:modified>
</cp:coreProperties>
</file>

<file path=docProps/thumbnail.jpeg>
</file>